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0" r:id="rId2"/>
  </p:sldMasterIdLst>
  <p:notesMasterIdLst>
    <p:notesMasterId r:id="rId35"/>
  </p:notesMasterIdLst>
  <p:handoutMasterIdLst>
    <p:handoutMasterId r:id="rId36"/>
  </p:handoutMasterIdLst>
  <p:sldIdLst>
    <p:sldId id="264" r:id="rId3"/>
    <p:sldId id="265" r:id="rId4"/>
    <p:sldId id="266" r:id="rId5"/>
    <p:sldId id="295" r:id="rId6"/>
    <p:sldId id="293" r:id="rId7"/>
    <p:sldId id="267" r:id="rId8"/>
    <p:sldId id="268" r:id="rId9"/>
    <p:sldId id="269" r:id="rId10"/>
    <p:sldId id="270" r:id="rId11"/>
    <p:sldId id="275" r:id="rId12"/>
    <p:sldId id="276" r:id="rId13"/>
    <p:sldId id="277" r:id="rId14"/>
    <p:sldId id="283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4" r:id="rId25"/>
    <p:sldId id="306" r:id="rId26"/>
    <p:sldId id="290" r:id="rId27"/>
    <p:sldId id="272" r:id="rId28"/>
    <p:sldId id="288" r:id="rId29"/>
    <p:sldId id="292" r:id="rId30"/>
    <p:sldId id="280" r:id="rId31"/>
    <p:sldId id="281" r:id="rId32"/>
    <p:sldId id="282" r:id="rId33"/>
    <p:sldId id="274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0F22"/>
    <a:srgbClr val="006800"/>
    <a:srgbClr val="FF9900"/>
    <a:srgbClr val="008000"/>
    <a:srgbClr val="B46B00"/>
    <a:srgbClr val="E6AF00"/>
    <a:srgbClr val="FFFFFF"/>
    <a:srgbClr val="FEFEFE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7224" autoAdjust="0"/>
  </p:normalViewPr>
  <p:slideViewPr>
    <p:cSldViewPr showGuides="1">
      <p:cViewPr varScale="1">
        <p:scale>
          <a:sx n="69" d="100"/>
          <a:sy n="69" d="100"/>
        </p:scale>
        <p:origin x="1387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40" d="100"/>
          <a:sy n="140" d="100"/>
        </p:scale>
        <p:origin x="3596" y="108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EE79BF-E952-4651-8295-25D8DB1A209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E23B323-B68B-4020-AB18-6D9BB9D418D2}">
      <dgm:prSet phldrT="[Text]" custT="1"/>
      <dgm:spPr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>
          <a:solidFill>
            <a:schemeClr val="accent2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Motivation</a:t>
          </a:r>
        </a:p>
      </dgm:t>
    </dgm:pt>
    <dgm:pt modelId="{7E71C0C9-15C3-41A1-86CF-582B9EB11658}" type="parTrans" cxnId="{1D03823F-116C-4865-814C-08B4ADD2267A}">
      <dgm:prSet/>
      <dgm:spPr/>
      <dgm:t>
        <a:bodyPr/>
        <a:lstStyle/>
        <a:p>
          <a:endParaRPr lang="en-US"/>
        </a:p>
      </dgm:t>
    </dgm:pt>
    <dgm:pt modelId="{32C0280D-A015-40AF-8A4E-7C4031308EE5}" type="sibTrans" cxnId="{1D03823F-116C-4865-814C-08B4ADD2267A}">
      <dgm:prSet/>
      <dgm:spPr/>
      <dgm:t>
        <a:bodyPr/>
        <a:lstStyle/>
        <a:p>
          <a:endParaRPr lang="en-US"/>
        </a:p>
      </dgm:t>
    </dgm:pt>
    <dgm:pt modelId="{01E278C3-1D73-4D03-A6DF-FF6E61655928}">
      <dgm:prSet phldrT="[Text]" custT="1"/>
      <dgm:spPr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>
          <a:solidFill>
            <a:schemeClr val="accent2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Spectrometer Design</a:t>
          </a:r>
        </a:p>
      </dgm:t>
    </dgm:pt>
    <dgm:pt modelId="{184C6743-5B8A-4BA9-8024-68C6FCBCD56E}" type="parTrans" cxnId="{5AC99E24-C358-4A58-AA10-8BB0233A0F48}">
      <dgm:prSet/>
      <dgm:spPr/>
      <dgm:t>
        <a:bodyPr/>
        <a:lstStyle/>
        <a:p>
          <a:endParaRPr lang="en-US"/>
        </a:p>
      </dgm:t>
    </dgm:pt>
    <dgm:pt modelId="{0573B3CF-4F65-4255-BF35-65242F61CE59}" type="sibTrans" cxnId="{5AC99E24-C358-4A58-AA10-8BB0233A0F48}">
      <dgm:prSet/>
      <dgm:spPr/>
      <dgm:t>
        <a:bodyPr/>
        <a:lstStyle/>
        <a:p>
          <a:endParaRPr lang="en-US"/>
        </a:p>
      </dgm:t>
    </dgm:pt>
    <dgm:pt modelId="{1A98DEC4-FF1C-48C0-9AA2-B537C7424EA7}">
      <dgm:prSet custT="1"/>
      <dgm:spPr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>
          <a:solidFill>
            <a:schemeClr val="accent2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Experiment</a:t>
          </a:r>
        </a:p>
      </dgm:t>
    </dgm:pt>
    <dgm:pt modelId="{B8A2F71E-096F-4146-99C4-63D555E0A393}" type="parTrans" cxnId="{97AEA8A6-D3F0-4A2A-B4D7-C08E249BFA04}">
      <dgm:prSet/>
      <dgm:spPr/>
      <dgm:t>
        <a:bodyPr/>
        <a:lstStyle/>
        <a:p>
          <a:endParaRPr lang="en-US"/>
        </a:p>
      </dgm:t>
    </dgm:pt>
    <dgm:pt modelId="{81100092-C626-4B4C-93B5-FE89C632E5C3}" type="sibTrans" cxnId="{97AEA8A6-D3F0-4A2A-B4D7-C08E249BFA04}">
      <dgm:prSet/>
      <dgm:spPr/>
      <dgm:t>
        <a:bodyPr/>
        <a:lstStyle/>
        <a:p>
          <a:endParaRPr lang="en-US"/>
        </a:p>
      </dgm:t>
    </dgm:pt>
    <dgm:pt modelId="{CED71DF7-4AFC-4447-9CD3-A8E59180D05F}">
      <dgm:prSet custT="1"/>
      <dgm:spPr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>
          <a:solidFill>
            <a:schemeClr val="accent2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Outlook</a:t>
          </a:r>
        </a:p>
      </dgm:t>
    </dgm:pt>
    <dgm:pt modelId="{47529CA9-EC01-4508-B65B-6855C4D0D0BE}" type="parTrans" cxnId="{1744A5EF-9584-4839-BE4C-7B344BD706CC}">
      <dgm:prSet/>
      <dgm:spPr/>
      <dgm:t>
        <a:bodyPr/>
        <a:lstStyle/>
        <a:p>
          <a:endParaRPr lang="en-US"/>
        </a:p>
      </dgm:t>
    </dgm:pt>
    <dgm:pt modelId="{78745F49-5353-4B08-9CAA-2B4B39961401}" type="sibTrans" cxnId="{1744A5EF-9584-4839-BE4C-7B344BD706CC}">
      <dgm:prSet/>
      <dgm:spPr/>
      <dgm:t>
        <a:bodyPr/>
        <a:lstStyle/>
        <a:p>
          <a:endParaRPr lang="en-US"/>
        </a:p>
      </dgm:t>
    </dgm:pt>
    <dgm:pt modelId="{E4241485-5818-4916-86CB-38137236E3C4}">
      <dgm:prSet custT="1"/>
      <dgm:spPr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>
          <a:solidFill>
            <a:schemeClr val="accent2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Results and Discussion</a:t>
          </a:r>
        </a:p>
      </dgm:t>
    </dgm:pt>
    <dgm:pt modelId="{61575473-40E0-4D53-8A93-0729C38FF6E1}" type="parTrans" cxnId="{96AF2996-8E2C-4273-B3FF-4129D6AE6E7C}">
      <dgm:prSet/>
      <dgm:spPr/>
      <dgm:t>
        <a:bodyPr/>
        <a:lstStyle/>
        <a:p>
          <a:endParaRPr lang="en-US"/>
        </a:p>
      </dgm:t>
    </dgm:pt>
    <dgm:pt modelId="{CCCD1AF8-9A15-4222-8609-F6C5BC395DAB}" type="sibTrans" cxnId="{96AF2996-8E2C-4273-B3FF-4129D6AE6E7C}">
      <dgm:prSet/>
      <dgm:spPr/>
      <dgm:t>
        <a:bodyPr/>
        <a:lstStyle/>
        <a:p>
          <a:endParaRPr lang="en-US"/>
        </a:p>
      </dgm:t>
    </dgm:pt>
    <dgm:pt modelId="{87C57BE6-80D3-44BA-933D-CEF9CAE2A5C7}" type="pres">
      <dgm:prSet presAssocID="{9AEE79BF-E952-4651-8295-25D8DB1A209B}" presName="CompostProcess" presStyleCnt="0">
        <dgm:presLayoutVars>
          <dgm:dir/>
          <dgm:resizeHandles val="exact"/>
        </dgm:presLayoutVars>
      </dgm:prSet>
      <dgm:spPr/>
    </dgm:pt>
    <dgm:pt modelId="{E3A6F2B4-75FB-4A7A-873E-6F9A63F564B6}" type="pres">
      <dgm:prSet presAssocID="{9AEE79BF-E952-4651-8295-25D8DB1A209B}" presName="arrow" presStyleLbl="bgShp" presStyleIdx="0" presStyleCnt="1" custLinFactNeighborX="0"/>
      <dgm:spPr>
        <a:gradFill rotWithShape="0">
          <a:gsLst>
            <a:gs pos="76000">
              <a:srgbClr val="C00000">
                <a:lumMod val="93000"/>
              </a:srgbClr>
            </a:gs>
            <a:gs pos="35000">
              <a:srgbClr val="C00000">
                <a:lumMod val="51000"/>
              </a:srgbClr>
            </a:gs>
          </a:gsLst>
          <a:lin ang="5400000" scaled="1"/>
        </a:gradFill>
        <a:ln>
          <a:solidFill>
            <a:srgbClr val="9C1C26"/>
          </a:solidFill>
        </a:ln>
      </dgm:spPr>
    </dgm:pt>
    <dgm:pt modelId="{511603C1-1FA8-40D9-9549-1C27D8E31634}" type="pres">
      <dgm:prSet presAssocID="{9AEE79BF-E952-4651-8295-25D8DB1A209B}" presName="linearProcess" presStyleCnt="0"/>
      <dgm:spPr/>
    </dgm:pt>
    <dgm:pt modelId="{696CBC81-8D38-42F1-9F1F-63161A90F290}" type="pres">
      <dgm:prSet presAssocID="{EE23B323-B68B-4020-AB18-6D9BB9D418D2}" presName="textNode" presStyleLbl="node1" presStyleIdx="0" presStyleCnt="5" custScaleX="109876">
        <dgm:presLayoutVars>
          <dgm:bulletEnabled val="1"/>
        </dgm:presLayoutVars>
      </dgm:prSet>
      <dgm:spPr/>
    </dgm:pt>
    <dgm:pt modelId="{50400898-9E46-4BC7-8423-A50D3DAFC280}" type="pres">
      <dgm:prSet presAssocID="{32C0280D-A015-40AF-8A4E-7C4031308EE5}" presName="sibTrans" presStyleCnt="0"/>
      <dgm:spPr/>
    </dgm:pt>
    <dgm:pt modelId="{2B0B5867-BE5B-44ED-9736-94BD8CA29200}" type="pres">
      <dgm:prSet presAssocID="{01E278C3-1D73-4D03-A6DF-FF6E61655928}" presName="textNode" presStyleLbl="node1" presStyleIdx="1" presStyleCnt="5" custScaleX="136538">
        <dgm:presLayoutVars>
          <dgm:bulletEnabled val="1"/>
        </dgm:presLayoutVars>
      </dgm:prSet>
      <dgm:spPr/>
    </dgm:pt>
    <dgm:pt modelId="{6E79DC8E-685E-410B-94F0-CFC293C3A760}" type="pres">
      <dgm:prSet presAssocID="{0573B3CF-4F65-4255-BF35-65242F61CE59}" presName="sibTrans" presStyleCnt="0"/>
      <dgm:spPr/>
    </dgm:pt>
    <dgm:pt modelId="{96490780-AC5B-42A4-892D-2E25E6E6630B}" type="pres">
      <dgm:prSet presAssocID="{1A98DEC4-FF1C-48C0-9AA2-B537C7424EA7}" presName="textNode" presStyleLbl="node1" presStyleIdx="2" presStyleCnt="5" custScaleX="126420">
        <dgm:presLayoutVars>
          <dgm:bulletEnabled val="1"/>
        </dgm:presLayoutVars>
      </dgm:prSet>
      <dgm:spPr>
        <a:prstGeom prst="roundRect">
          <a:avLst/>
        </a:prstGeom>
      </dgm:spPr>
    </dgm:pt>
    <dgm:pt modelId="{DAC4030D-35D8-4320-8855-7EDEDDDBCFE4}" type="pres">
      <dgm:prSet presAssocID="{81100092-C626-4B4C-93B5-FE89C632E5C3}" presName="sibTrans" presStyleCnt="0"/>
      <dgm:spPr/>
    </dgm:pt>
    <dgm:pt modelId="{08530459-4FE0-4EB2-A27A-6F0436E565FA}" type="pres">
      <dgm:prSet presAssocID="{E4241485-5818-4916-86CB-38137236E3C4}" presName="textNode" presStyleLbl="node1" presStyleIdx="3" presStyleCnt="5" custScaleX="126420">
        <dgm:presLayoutVars>
          <dgm:bulletEnabled val="1"/>
        </dgm:presLayoutVars>
      </dgm:prSet>
      <dgm:spPr>
        <a:prstGeom prst="roundRect">
          <a:avLst/>
        </a:prstGeom>
      </dgm:spPr>
    </dgm:pt>
    <dgm:pt modelId="{7B515322-7424-449B-9122-0E01CFF982A0}" type="pres">
      <dgm:prSet presAssocID="{CCCD1AF8-9A15-4222-8609-F6C5BC395DAB}" presName="sibTrans" presStyleCnt="0"/>
      <dgm:spPr/>
    </dgm:pt>
    <dgm:pt modelId="{3130FE05-D5DE-4A58-8B55-7497145EAABC}" type="pres">
      <dgm:prSet presAssocID="{CED71DF7-4AFC-4447-9CD3-A8E59180D05F}" presName="textNode" presStyleLbl="node1" presStyleIdx="4" presStyleCnt="5" custScaleX="104319">
        <dgm:presLayoutVars>
          <dgm:bulletEnabled val="1"/>
        </dgm:presLayoutVars>
      </dgm:prSet>
      <dgm:spPr/>
    </dgm:pt>
  </dgm:ptLst>
  <dgm:cxnLst>
    <dgm:cxn modelId="{C9D36B01-1609-44F8-8252-5D173CDE3CBB}" type="presOf" srcId="{9AEE79BF-E952-4651-8295-25D8DB1A209B}" destId="{87C57BE6-80D3-44BA-933D-CEF9CAE2A5C7}" srcOrd="0" destOrd="0" presId="urn:microsoft.com/office/officeart/2005/8/layout/hProcess9"/>
    <dgm:cxn modelId="{38656F0F-B3A9-4519-9DA6-4C38A89DEFAE}" type="presOf" srcId="{EE23B323-B68B-4020-AB18-6D9BB9D418D2}" destId="{696CBC81-8D38-42F1-9F1F-63161A90F290}" srcOrd="0" destOrd="0" presId="urn:microsoft.com/office/officeart/2005/8/layout/hProcess9"/>
    <dgm:cxn modelId="{E8501612-44A2-4FCC-B23C-F1746A346C45}" type="presOf" srcId="{01E278C3-1D73-4D03-A6DF-FF6E61655928}" destId="{2B0B5867-BE5B-44ED-9736-94BD8CA29200}" srcOrd="0" destOrd="0" presId="urn:microsoft.com/office/officeart/2005/8/layout/hProcess9"/>
    <dgm:cxn modelId="{5AC99E24-C358-4A58-AA10-8BB0233A0F48}" srcId="{9AEE79BF-E952-4651-8295-25D8DB1A209B}" destId="{01E278C3-1D73-4D03-A6DF-FF6E61655928}" srcOrd="1" destOrd="0" parTransId="{184C6743-5B8A-4BA9-8024-68C6FCBCD56E}" sibTransId="{0573B3CF-4F65-4255-BF35-65242F61CE59}"/>
    <dgm:cxn modelId="{1D03823F-116C-4865-814C-08B4ADD2267A}" srcId="{9AEE79BF-E952-4651-8295-25D8DB1A209B}" destId="{EE23B323-B68B-4020-AB18-6D9BB9D418D2}" srcOrd="0" destOrd="0" parTransId="{7E71C0C9-15C3-41A1-86CF-582B9EB11658}" sibTransId="{32C0280D-A015-40AF-8A4E-7C4031308EE5}"/>
    <dgm:cxn modelId="{67167771-875B-407F-9619-FDDCA4F51DB8}" type="presOf" srcId="{CED71DF7-4AFC-4447-9CD3-A8E59180D05F}" destId="{3130FE05-D5DE-4A58-8B55-7497145EAABC}" srcOrd="0" destOrd="0" presId="urn:microsoft.com/office/officeart/2005/8/layout/hProcess9"/>
    <dgm:cxn modelId="{9B7B168A-3A44-4C9A-8A0E-89F7CFDF1420}" type="presOf" srcId="{1A98DEC4-FF1C-48C0-9AA2-B537C7424EA7}" destId="{96490780-AC5B-42A4-892D-2E25E6E6630B}" srcOrd="0" destOrd="0" presId="urn:microsoft.com/office/officeart/2005/8/layout/hProcess9"/>
    <dgm:cxn modelId="{8AA51E8D-74FB-43D8-8E42-FFA60227D8DD}" type="presOf" srcId="{E4241485-5818-4916-86CB-38137236E3C4}" destId="{08530459-4FE0-4EB2-A27A-6F0436E565FA}" srcOrd="0" destOrd="0" presId="urn:microsoft.com/office/officeart/2005/8/layout/hProcess9"/>
    <dgm:cxn modelId="{96AF2996-8E2C-4273-B3FF-4129D6AE6E7C}" srcId="{9AEE79BF-E952-4651-8295-25D8DB1A209B}" destId="{E4241485-5818-4916-86CB-38137236E3C4}" srcOrd="3" destOrd="0" parTransId="{61575473-40E0-4D53-8A93-0729C38FF6E1}" sibTransId="{CCCD1AF8-9A15-4222-8609-F6C5BC395DAB}"/>
    <dgm:cxn modelId="{97AEA8A6-D3F0-4A2A-B4D7-C08E249BFA04}" srcId="{9AEE79BF-E952-4651-8295-25D8DB1A209B}" destId="{1A98DEC4-FF1C-48C0-9AA2-B537C7424EA7}" srcOrd="2" destOrd="0" parTransId="{B8A2F71E-096F-4146-99C4-63D555E0A393}" sibTransId="{81100092-C626-4B4C-93B5-FE89C632E5C3}"/>
    <dgm:cxn modelId="{1744A5EF-9584-4839-BE4C-7B344BD706CC}" srcId="{9AEE79BF-E952-4651-8295-25D8DB1A209B}" destId="{CED71DF7-4AFC-4447-9CD3-A8E59180D05F}" srcOrd="4" destOrd="0" parTransId="{47529CA9-EC01-4508-B65B-6855C4D0D0BE}" sibTransId="{78745F49-5353-4B08-9CAA-2B4B39961401}"/>
    <dgm:cxn modelId="{11B24CD0-3E65-4745-A371-0C4E033FF808}" type="presParOf" srcId="{87C57BE6-80D3-44BA-933D-CEF9CAE2A5C7}" destId="{E3A6F2B4-75FB-4A7A-873E-6F9A63F564B6}" srcOrd="0" destOrd="0" presId="urn:microsoft.com/office/officeart/2005/8/layout/hProcess9"/>
    <dgm:cxn modelId="{09DEF464-810B-421C-83B0-55F253882661}" type="presParOf" srcId="{87C57BE6-80D3-44BA-933D-CEF9CAE2A5C7}" destId="{511603C1-1FA8-40D9-9549-1C27D8E31634}" srcOrd="1" destOrd="0" presId="urn:microsoft.com/office/officeart/2005/8/layout/hProcess9"/>
    <dgm:cxn modelId="{0B9FECF7-1E0B-4CD8-8C01-0CA6843D4A16}" type="presParOf" srcId="{511603C1-1FA8-40D9-9549-1C27D8E31634}" destId="{696CBC81-8D38-42F1-9F1F-63161A90F290}" srcOrd="0" destOrd="0" presId="urn:microsoft.com/office/officeart/2005/8/layout/hProcess9"/>
    <dgm:cxn modelId="{1E45EEAE-7E70-4B7D-8917-78C594BFF565}" type="presParOf" srcId="{511603C1-1FA8-40D9-9549-1C27D8E31634}" destId="{50400898-9E46-4BC7-8423-A50D3DAFC280}" srcOrd="1" destOrd="0" presId="urn:microsoft.com/office/officeart/2005/8/layout/hProcess9"/>
    <dgm:cxn modelId="{9B783A73-075F-4D67-9E9B-6C089FCE7736}" type="presParOf" srcId="{511603C1-1FA8-40D9-9549-1C27D8E31634}" destId="{2B0B5867-BE5B-44ED-9736-94BD8CA29200}" srcOrd="2" destOrd="0" presId="urn:microsoft.com/office/officeart/2005/8/layout/hProcess9"/>
    <dgm:cxn modelId="{FE2A1A55-1ACC-4D49-8A56-7FB6159659FB}" type="presParOf" srcId="{511603C1-1FA8-40D9-9549-1C27D8E31634}" destId="{6E79DC8E-685E-410B-94F0-CFC293C3A760}" srcOrd="3" destOrd="0" presId="urn:microsoft.com/office/officeart/2005/8/layout/hProcess9"/>
    <dgm:cxn modelId="{5BF5560E-B154-49AF-9334-C28053E4AB12}" type="presParOf" srcId="{511603C1-1FA8-40D9-9549-1C27D8E31634}" destId="{96490780-AC5B-42A4-892D-2E25E6E6630B}" srcOrd="4" destOrd="0" presId="urn:microsoft.com/office/officeart/2005/8/layout/hProcess9"/>
    <dgm:cxn modelId="{EEA71AB9-2BD6-4962-8093-6BD33F55D983}" type="presParOf" srcId="{511603C1-1FA8-40D9-9549-1C27D8E31634}" destId="{DAC4030D-35D8-4320-8855-7EDEDDDBCFE4}" srcOrd="5" destOrd="0" presId="urn:microsoft.com/office/officeart/2005/8/layout/hProcess9"/>
    <dgm:cxn modelId="{892017CF-D5A3-4C74-B425-33B01624BA55}" type="presParOf" srcId="{511603C1-1FA8-40D9-9549-1C27D8E31634}" destId="{08530459-4FE0-4EB2-A27A-6F0436E565FA}" srcOrd="6" destOrd="0" presId="urn:microsoft.com/office/officeart/2005/8/layout/hProcess9"/>
    <dgm:cxn modelId="{4C394FEC-F44F-4C60-9288-E3EFA059636B}" type="presParOf" srcId="{511603C1-1FA8-40D9-9549-1C27D8E31634}" destId="{7B515322-7424-449B-9122-0E01CFF982A0}" srcOrd="7" destOrd="0" presId="urn:microsoft.com/office/officeart/2005/8/layout/hProcess9"/>
    <dgm:cxn modelId="{0D573BD3-471F-4383-A609-3C78C4FC1D7D}" type="presParOf" srcId="{511603C1-1FA8-40D9-9549-1C27D8E31634}" destId="{3130FE05-D5DE-4A58-8B55-7497145EAAB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A13119-A52F-433B-BE1B-DCEBF3673EA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BAD506B7-5E26-43D6-84D1-B19EBE106B71}">
      <dgm:prSet/>
      <dgm:spPr/>
      <dgm:t>
        <a:bodyPr/>
        <a:lstStyle/>
        <a:p>
          <a:pPr rtl="0"/>
          <a:r>
            <a:rPr lang="en-US"/>
            <a:t>Energy Range</a:t>
          </a:r>
          <a:endParaRPr lang="de-DE"/>
        </a:p>
      </dgm:t>
    </dgm:pt>
    <dgm:pt modelId="{2430A16F-5DB2-4B22-B803-C7F3DECD30C2}" type="parTrans" cxnId="{5EB4FAE4-2497-478B-BD99-B60D2C1FF9CC}">
      <dgm:prSet/>
      <dgm:spPr/>
      <dgm:t>
        <a:bodyPr/>
        <a:lstStyle/>
        <a:p>
          <a:endParaRPr lang="en-US"/>
        </a:p>
      </dgm:t>
    </dgm:pt>
    <dgm:pt modelId="{6B313134-DD66-4249-9EB0-50ED4EC085E9}" type="sibTrans" cxnId="{5EB4FAE4-2497-478B-BD99-B60D2C1FF9CC}">
      <dgm:prSet/>
      <dgm:spPr/>
      <dgm:t>
        <a:bodyPr/>
        <a:lstStyle/>
        <a:p>
          <a:endParaRPr lang="en-US"/>
        </a:p>
      </dgm:t>
    </dgm:pt>
    <dgm:pt modelId="{F5ACAE78-7EC7-4ADE-B231-C79B076B9FBA}">
      <dgm:prSet/>
      <dgm:spPr/>
      <dgm:t>
        <a:bodyPr/>
        <a:lstStyle/>
        <a:p>
          <a:pPr rtl="0"/>
          <a:r>
            <a:rPr lang="en-US" dirty="0"/>
            <a:t>Sample Size</a:t>
          </a:r>
          <a:endParaRPr lang="de-DE" dirty="0"/>
        </a:p>
      </dgm:t>
    </dgm:pt>
    <dgm:pt modelId="{28DD3489-2EA2-4897-B0BB-4F1178128487}" type="parTrans" cxnId="{4F209D1F-9639-4533-82F1-F50426C33A65}">
      <dgm:prSet/>
      <dgm:spPr/>
      <dgm:t>
        <a:bodyPr/>
        <a:lstStyle/>
        <a:p>
          <a:endParaRPr lang="en-US"/>
        </a:p>
      </dgm:t>
    </dgm:pt>
    <dgm:pt modelId="{54ACC600-32B4-4A6B-8112-BED60521387F}" type="sibTrans" cxnId="{4F209D1F-9639-4533-82F1-F50426C33A65}">
      <dgm:prSet/>
      <dgm:spPr/>
      <dgm:t>
        <a:bodyPr/>
        <a:lstStyle/>
        <a:p>
          <a:endParaRPr lang="en-US"/>
        </a:p>
      </dgm:t>
    </dgm:pt>
    <dgm:pt modelId="{53AA8070-E2BB-444F-BAF4-59FB4136FFB6}">
      <dgm:prSet/>
      <dgm:spPr/>
      <dgm:t>
        <a:bodyPr/>
        <a:lstStyle/>
        <a:p>
          <a:pPr rtl="0"/>
          <a:r>
            <a:rPr lang="en-US" dirty="0"/>
            <a:t>Resolution</a:t>
          </a:r>
          <a:endParaRPr lang="de-DE" dirty="0"/>
        </a:p>
      </dgm:t>
    </dgm:pt>
    <dgm:pt modelId="{634FDC03-33ED-42EE-9000-637EF9D23499}" type="sibTrans" cxnId="{FC3AE2AD-EB02-4D36-9E75-B4BF92C7C65F}">
      <dgm:prSet/>
      <dgm:spPr/>
      <dgm:t>
        <a:bodyPr/>
        <a:lstStyle/>
        <a:p>
          <a:endParaRPr lang="en-US"/>
        </a:p>
      </dgm:t>
    </dgm:pt>
    <dgm:pt modelId="{431CAFDB-92AE-4937-BA31-D4DF7D82C339}" type="parTrans" cxnId="{FC3AE2AD-EB02-4D36-9E75-B4BF92C7C65F}">
      <dgm:prSet/>
      <dgm:spPr/>
      <dgm:t>
        <a:bodyPr/>
        <a:lstStyle/>
        <a:p>
          <a:endParaRPr lang="en-US"/>
        </a:p>
      </dgm:t>
    </dgm:pt>
    <dgm:pt modelId="{3F59BFDE-F59E-447C-BF13-6D9BCFFE8CA6}">
      <dgm:prSet/>
      <dgm:spPr/>
      <dgm:t>
        <a:bodyPr/>
        <a:lstStyle/>
        <a:p>
          <a:pPr rtl="0"/>
          <a:r>
            <a:rPr lang="en-US" dirty="0"/>
            <a:t>Intensity</a:t>
          </a:r>
          <a:endParaRPr lang="de-DE" dirty="0"/>
        </a:p>
      </dgm:t>
    </dgm:pt>
    <dgm:pt modelId="{EEB4F947-7FF4-4E87-A083-C0082CFAE0A0}" type="sibTrans" cxnId="{2B7F9540-3616-46DC-B2AB-8C37533EAF21}">
      <dgm:prSet/>
      <dgm:spPr/>
      <dgm:t>
        <a:bodyPr/>
        <a:lstStyle/>
        <a:p>
          <a:endParaRPr lang="en-US"/>
        </a:p>
      </dgm:t>
    </dgm:pt>
    <dgm:pt modelId="{B0E6F90C-B804-4039-9ADC-2D2674F459F1}" type="parTrans" cxnId="{2B7F9540-3616-46DC-B2AB-8C37533EAF21}">
      <dgm:prSet/>
      <dgm:spPr/>
      <dgm:t>
        <a:bodyPr/>
        <a:lstStyle/>
        <a:p>
          <a:endParaRPr lang="en-US"/>
        </a:p>
      </dgm:t>
    </dgm:pt>
    <dgm:pt modelId="{AC9339B2-F67E-4769-AB58-7F4E1A6A8408}">
      <dgm:prSet/>
      <dgm:spPr/>
      <dgm:t>
        <a:bodyPr/>
        <a:lstStyle/>
        <a:p>
          <a:r>
            <a:rPr lang="en-US" dirty="0"/>
            <a:t>Physical Size</a:t>
          </a:r>
        </a:p>
      </dgm:t>
    </dgm:pt>
    <dgm:pt modelId="{EFA0708B-AA5A-47DF-B062-2D54CB9183DA}" type="sibTrans" cxnId="{17A83820-2534-4A9A-A79A-EB5841106487}">
      <dgm:prSet/>
      <dgm:spPr/>
      <dgm:t>
        <a:bodyPr/>
        <a:lstStyle/>
        <a:p>
          <a:endParaRPr lang="en-US"/>
        </a:p>
      </dgm:t>
    </dgm:pt>
    <dgm:pt modelId="{BB6933B2-6778-44CA-A58C-F7559FBDB2E9}" type="parTrans" cxnId="{17A83820-2534-4A9A-A79A-EB5841106487}">
      <dgm:prSet/>
      <dgm:spPr/>
      <dgm:t>
        <a:bodyPr/>
        <a:lstStyle/>
        <a:p>
          <a:endParaRPr lang="en-US"/>
        </a:p>
      </dgm:t>
    </dgm:pt>
    <dgm:pt modelId="{446197D6-23DF-47D7-BEE6-6185A9A16B8B}" type="pres">
      <dgm:prSet presAssocID="{2CA13119-A52F-433B-BE1B-DCEBF3673EA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ECB9C93-CEC8-4B40-854E-9D0A6D822A53}" type="pres">
      <dgm:prSet presAssocID="{BAD506B7-5E26-43D6-84D1-B19EBE106B71}" presName="composite" presStyleCnt="0"/>
      <dgm:spPr/>
    </dgm:pt>
    <dgm:pt modelId="{01CE1964-0637-468D-9B3D-5E0F5BE661DA}" type="pres">
      <dgm:prSet presAssocID="{BAD506B7-5E26-43D6-84D1-B19EBE106B71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53A6C020-4A16-4C1B-AF5C-131D2E6A8CBA}" type="pres">
      <dgm:prSet presAssocID="{BAD506B7-5E26-43D6-84D1-B19EBE106B71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66CE0EEF-A165-497C-BE3C-B031FCF7AF9F}" type="pres">
      <dgm:prSet presAssocID="{BAD506B7-5E26-43D6-84D1-B19EBE106B71}" presName="Accent" presStyleLbl="parChTrans1D1" presStyleIdx="0" presStyleCnt="5"/>
      <dgm:spPr/>
    </dgm:pt>
    <dgm:pt modelId="{C4ABA757-FD1B-41B9-8B78-CD3619F1D104}" type="pres">
      <dgm:prSet presAssocID="{6B313134-DD66-4249-9EB0-50ED4EC085E9}" presName="sibTrans" presStyleCnt="0"/>
      <dgm:spPr/>
    </dgm:pt>
    <dgm:pt modelId="{9F0065DB-023D-46BE-896A-FB277453689F}" type="pres">
      <dgm:prSet presAssocID="{F5ACAE78-7EC7-4ADE-B231-C79B076B9FBA}" presName="composite" presStyleCnt="0"/>
      <dgm:spPr/>
    </dgm:pt>
    <dgm:pt modelId="{869ABE3D-5F0A-454C-841B-3F64448C5888}" type="pres">
      <dgm:prSet presAssocID="{F5ACAE78-7EC7-4ADE-B231-C79B076B9FBA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CF4035D-896B-46AA-8A96-E91AA47587AE}" type="pres">
      <dgm:prSet presAssocID="{F5ACAE78-7EC7-4ADE-B231-C79B076B9FBA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E39696BA-7F63-4E06-B00B-880B93328091}" type="pres">
      <dgm:prSet presAssocID="{F5ACAE78-7EC7-4ADE-B231-C79B076B9FBA}" presName="Accent" presStyleLbl="parChTrans1D1" presStyleIdx="1" presStyleCnt="5"/>
      <dgm:spPr/>
    </dgm:pt>
    <dgm:pt modelId="{15026D15-4215-4F8E-BD6D-22F1ED256719}" type="pres">
      <dgm:prSet presAssocID="{54ACC600-32B4-4A6B-8112-BED60521387F}" presName="sibTrans" presStyleCnt="0"/>
      <dgm:spPr/>
    </dgm:pt>
    <dgm:pt modelId="{024C4980-8D7A-4F72-BC66-3FB7A8EED994}" type="pres">
      <dgm:prSet presAssocID="{53AA8070-E2BB-444F-BAF4-59FB4136FFB6}" presName="composite" presStyleCnt="0"/>
      <dgm:spPr/>
    </dgm:pt>
    <dgm:pt modelId="{3765F117-F1E2-4C20-99D7-CF7112DA66C9}" type="pres">
      <dgm:prSet presAssocID="{53AA8070-E2BB-444F-BAF4-59FB4136FFB6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8A9A57-09A9-45BC-8E72-7C00F9300194}" type="pres">
      <dgm:prSet presAssocID="{53AA8070-E2BB-444F-BAF4-59FB4136FFB6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B78D69F4-775B-4D0C-B0AE-27729E34EFE9}" type="pres">
      <dgm:prSet presAssocID="{53AA8070-E2BB-444F-BAF4-59FB4136FFB6}" presName="Accent" presStyleLbl="parChTrans1D1" presStyleIdx="2" presStyleCnt="5"/>
      <dgm:spPr/>
    </dgm:pt>
    <dgm:pt modelId="{1ED3678C-1893-4454-A2F1-C1BD597190C0}" type="pres">
      <dgm:prSet presAssocID="{634FDC03-33ED-42EE-9000-637EF9D23499}" presName="sibTrans" presStyleCnt="0"/>
      <dgm:spPr/>
    </dgm:pt>
    <dgm:pt modelId="{06AC7A49-3835-4D02-9722-67A2523741DC}" type="pres">
      <dgm:prSet presAssocID="{3F59BFDE-F59E-447C-BF13-6D9BCFFE8CA6}" presName="composite" presStyleCnt="0"/>
      <dgm:spPr/>
    </dgm:pt>
    <dgm:pt modelId="{F0F3B6AA-DE53-40DC-BC15-D73DBFAF0A5C}" type="pres">
      <dgm:prSet presAssocID="{3F59BFDE-F59E-447C-BF13-6D9BCFFE8CA6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AEF19BB-B125-4138-AD35-B92A87819FB6}" type="pres">
      <dgm:prSet presAssocID="{3F59BFDE-F59E-447C-BF13-6D9BCFFE8CA6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56617E80-3960-46C2-A989-51D5784CA04A}" type="pres">
      <dgm:prSet presAssocID="{3F59BFDE-F59E-447C-BF13-6D9BCFFE8CA6}" presName="Accent" presStyleLbl="parChTrans1D1" presStyleIdx="3" presStyleCnt="5"/>
      <dgm:spPr/>
    </dgm:pt>
    <dgm:pt modelId="{92A6F426-08B4-4BE1-90CD-CC05475A6106}" type="pres">
      <dgm:prSet presAssocID="{EEB4F947-7FF4-4E87-A083-C0082CFAE0A0}" presName="sibTrans" presStyleCnt="0"/>
      <dgm:spPr/>
    </dgm:pt>
    <dgm:pt modelId="{952DE42F-86D0-4F23-80EC-3CB7D6B943CE}" type="pres">
      <dgm:prSet presAssocID="{AC9339B2-F67E-4769-AB58-7F4E1A6A8408}" presName="composite" presStyleCnt="0"/>
      <dgm:spPr/>
    </dgm:pt>
    <dgm:pt modelId="{694FA8FE-CF33-4DE9-8FAA-C7601B253887}" type="pres">
      <dgm:prSet presAssocID="{AC9339B2-F67E-4769-AB58-7F4E1A6A8408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DA58E42-C3DC-4AEA-B83E-C4BA1D2A70EE}" type="pres">
      <dgm:prSet presAssocID="{AC9339B2-F67E-4769-AB58-7F4E1A6A8408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137A4ED0-0180-49C1-9D85-861EE0703E4F}" type="pres">
      <dgm:prSet presAssocID="{AC9339B2-F67E-4769-AB58-7F4E1A6A8408}" presName="Accent" presStyleLbl="parChTrans1D1" presStyleIdx="4" presStyleCnt="5"/>
      <dgm:spPr/>
    </dgm:pt>
  </dgm:ptLst>
  <dgm:cxnLst>
    <dgm:cxn modelId="{CF6C471B-3783-4238-8610-748E8D5EC3A7}" type="presOf" srcId="{AC9339B2-F67E-4769-AB58-7F4E1A6A8408}" destId="{CDA58E42-C3DC-4AEA-B83E-C4BA1D2A70EE}" srcOrd="0" destOrd="0" presId="urn:microsoft.com/office/officeart/2011/layout/TabList"/>
    <dgm:cxn modelId="{4F209D1F-9639-4533-82F1-F50426C33A65}" srcId="{2CA13119-A52F-433B-BE1B-DCEBF3673EAD}" destId="{F5ACAE78-7EC7-4ADE-B231-C79B076B9FBA}" srcOrd="1" destOrd="0" parTransId="{28DD3489-2EA2-4897-B0BB-4F1178128487}" sibTransId="{54ACC600-32B4-4A6B-8112-BED60521387F}"/>
    <dgm:cxn modelId="{17A83820-2534-4A9A-A79A-EB5841106487}" srcId="{2CA13119-A52F-433B-BE1B-DCEBF3673EAD}" destId="{AC9339B2-F67E-4769-AB58-7F4E1A6A8408}" srcOrd="4" destOrd="0" parTransId="{BB6933B2-6778-44CA-A58C-F7559FBDB2E9}" sibTransId="{EFA0708B-AA5A-47DF-B062-2D54CB9183DA}"/>
    <dgm:cxn modelId="{2B7F9540-3616-46DC-B2AB-8C37533EAF21}" srcId="{2CA13119-A52F-433B-BE1B-DCEBF3673EAD}" destId="{3F59BFDE-F59E-447C-BF13-6D9BCFFE8CA6}" srcOrd="3" destOrd="0" parTransId="{B0E6F90C-B804-4039-9ADC-2D2674F459F1}" sibTransId="{EEB4F947-7FF4-4E87-A083-C0082CFAE0A0}"/>
    <dgm:cxn modelId="{F03A0D5B-156D-407B-A215-394468388862}" type="presOf" srcId="{3F59BFDE-F59E-447C-BF13-6D9BCFFE8CA6}" destId="{5AEF19BB-B125-4138-AD35-B92A87819FB6}" srcOrd="0" destOrd="0" presId="urn:microsoft.com/office/officeart/2011/layout/TabList"/>
    <dgm:cxn modelId="{1F3DE19A-7321-410E-814B-295E06DD91E3}" type="presOf" srcId="{53AA8070-E2BB-444F-BAF4-59FB4136FFB6}" destId="{5A8A9A57-09A9-45BC-8E72-7C00F9300194}" srcOrd="0" destOrd="0" presId="urn:microsoft.com/office/officeart/2011/layout/TabList"/>
    <dgm:cxn modelId="{95BEF9A0-4D65-4878-9D12-37450F8C2799}" type="presOf" srcId="{F5ACAE78-7EC7-4ADE-B231-C79B076B9FBA}" destId="{BCF4035D-896B-46AA-8A96-E91AA47587AE}" srcOrd="0" destOrd="0" presId="urn:microsoft.com/office/officeart/2011/layout/TabList"/>
    <dgm:cxn modelId="{FC3AE2AD-EB02-4D36-9E75-B4BF92C7C65F}" srcId="{2CA13119-A52F-433B-BE1B-DCEBF3673EAD}" destId="{53AA8070-E2BB-444F-BAF4-59FB4136FFB6}" srcOrd="2" destOrd="0" parTransId="{431CAFDB-92AE-4937-BA31-D4DF7D82C339}" sibTransId="{634FDC03-33ED-42EE-9000-637EF9D23499}"/>
    <dgm:cxn modelId="{5DDA44CD-7240-4FB1-BB9C-12831A8919BF}" type="presOf" srcId="{2CA13119-A52F-433B-BE1B-DCEBF3673EAD}" destId="{446197D6-23DF-47D7-BEE6-6185A9A16B8B}" srcOrd="0" destOrd="0" presId="urn:microsoft.com/office/officeart/2011/layout/TabList"/>
    <dgm:cxn modelId="{5EB4FAE4-2497-478B-BD99-B60D2C1FF9CC}" srcId="{2CA13119-A52F-433B-BE1B-DCEBF3673EAD}" destId="{BAD506B7-5E26-43D6-84D1-B19EBE106B71}" srcOrd="0" destOrd="0" parTransId="{2430A16F-5DB2-4B22-B803-C7F3DECD30C2}" sibTransId="{6B313134-DD66-4249-9EB0-50ED4EC085E9}"/>
    <dgm:cxn modelId="{D33421E9-FDBD-4804-8C1E-0887384E8C45}" type="presOf" srcId="{BAD506B7-5E26-43D6-84D1-B19EBE106B71}" destId="{53A6C020-4A16-4C1B-AF5C-131D2E6A8CBA}" srcOrd="0" destOrd="0" presId="urn:microsoft.com/office/officeart/2011/layout/TabList"/>
    <dgm:cxn modelId="{01C7DDC8-4DC3-414C-98A2-C62C8898B9FB}" type="presParOf" srcId="{446197D6-23DF-47D7-BEE6-6185A9A16B8B}" destId="{EECB9C93-CEC8-4B40-854E-9D0A6D822A53}" srcOrd="0" destOrd="0" presId="urn:microsoft.com/office/officeart/2011/layout/TabList"/>
    <dgm:cxn modelId="{7E69AF02-D706-4B1A-A377-60FE38D0DA53}" type="presParOf" srcId="{EECB9C93-CEC8-4B40-854E-9D0A6D822A53}" destId="{01CE1964-0637-468D-9B3D-5E0F5BE661DA}" srcOrd="0" destOrd="0" presId="urn:microsoft.com/office/officeart/2011/layout/TabList"/>
    <dgm:cxn modelId="{6E4F6BCA-5054-4C4D-8417-656B208DD0C2}" type="presParOf" srcId="{EECB9C93-CEC8-4B40-854E-9D0A6D822A53}" destId="{53A6C020-4A16-4C1B-AF5C-131D2E6A8CBA}" srcOrd="1" destOrd="0" presId="urn:microsoft.com/office/officeart/2011/layout/TabList"/>
    <dgm:cxn modelId="{CD872BB6-B36B-4F91-8916-2390F6A0DF59}" type="presParOf" srcId="{EECB9C93-CEC8-4B40-854E-9D0A6D822A53}" destId="{66CE0EEF-A165-497C-BE3C-B031FCF7AF9F}" srcOrd="2" destOrd="0" presId="urn:microsoft.com/office/officeart/2011/layout/TabList"/>
    <dgm:cxn modelId="{C8D4A4DF-58E1-43D7-B9F1-952816B63828}" type="presParOf" srcId="{446197D6-23DF-47D7-BEE6-6185A9A16B8B}" destId="{C4ABA757-FD1B-41B9-8B78-CD3619F1D104}" srcOrd="1" destOrd="0" presId="urn:microsoft.com/office/officeart/2011/layout/TabList"/>
    <dgm:cxn modelId="{AE0F66BF-308D-4FBE-BDC9-14DF6291F27D}" type="presParOf" srcId="{446197D6-23DF-47D7-BEE6-6185A9A16B8B}" destId="{9F0065DB-023D-46BE-896A-FB277453689F}" srcOrd="2" destOrd="0" presId="urn:microsoft.com/office/officeart/2011/layout/TabList"/>
    <dgm:cxn modelId="{E811BDA2-ACB9-4488-8ABA-DA0416BFA3B5}" type="presParOf" srcId="{9F0065DB-023D-46BE-896A-FB277453689F}" destId="{869ABE3D-5F0A-454C-841B-3F64448C5888}" srcOrd="0" destOrd="0" presId="urn:microsoft.com/office/officeart/2011/layout/TabList"/>
    <dgm:cxn modelId="{170D204A-9279-44F2-8D07-C506A047A71F}" type="presParOf" srcId="{9F0065DB-023D-46BE-896A-FB277453689F}" destId="{BCF4035D-896B-46AA-8A96-E91AA47587AE}" srcOrd="1" destOrd="0" presId="urn:microsoft.com/office/officeart/2011/layout/TabList"/>
    <dgm:cxn modelId="{8EAA1DA5-200C-4DB7-AB29-3B9D6C6B6B6C}" type="presParOf" srcId="{9F0065DB-023D-46BE-896A-FB277453689F}" destId="{E39696BA-7F63-4E06-B00B-880B93328091}" srcOrd="2" destOrd="0" presId="urn:microsoft.com/office/officeart/2011/layout/TabList"/>
    <dgm:cxn modelId="{A50C2160-5204-4083-B961-89BFC435EC51}" type="presParOf" srcId="{446197D6-23DF-47D7-BEE6-6185A9A16B8B}" destId="{15026D15-4215-4F8E-BD6D-22F1ED256719}" srcOrd="3" destOrd="0" presId="urn:microsoft.com/office/officeart/2011/layout/TabList"/>
    <dgm:cxn modelId="{F86D9429-511B-4D98-8F6C-660D11BDE53E}" type="presParOf" srcId="{446197D6-23DF-47D7-BEE6-6185A9A16B8B}" destId="{024C4980-8D7A-4F72-BC66-3FB7A8EED994}" srcOrd="4" destOrd="0" presId="urn:microsoft.com/office/officeart/2011/layout/TabList"/>
    <dgm:cxn modelId="{CBF60222-2F2A-495B-850A-2CBD1330E23D}" type="presParOf" srcId="{024C4980-8D7A-4F72-BC66-3FB7A8EED994}" destId="{3765F117-F1E2-4C20-99D7-CF7112DA66C9}" srcOrd="0" destOrd="0" presId="urn:microsoft.com/office/officeart/2011/layout/TabList"/>
    <dgm:cxn modelId="{0636E462-CB22-4EAD-8AED-9FA0DED6DCDE}" type="presParOf" srcId="{024C4980-8D7A-4F72-BC66-3FB7A8EED994}" destId="{5A8A9A57-09A9-45BC-8E72-7C00F9300194}" srcOrd="1" destOrd="0" presId="urn:microsoft.com/office/officeart/2011/layout/TabList"/>
    <dgm:cxn modelId="{9F7AA90A-0B13-4142-B245-E34FCD88D33A}" type="presParOf" srcId="{024C4980-8D7A-4F72-BC66-3FB7A8EED994}" destId="{B78D69F4-775B-4D0C-B0AE-27729E34EFE9}" srcOrd="2" destOrd="0" presId="urn:microsoft.com/office/officeart/2011/layout/TabList"/>
    <dgm:cxn modelId="{DB929244-CACF-4C60-9C56-E9B60FA6EE4C}" type="presParOf" srcId="{446197D6-23DF-47D7-BEE6-6185A9A16B8B}" destId="{1ED3678C-1893-4454-A2F1-C1BD597190C0}" srcOrd="5" destOrd="0" presId="urn:microsoft.com/office/officeart/2011/layout/TabList"/>
    <dgm:cxn modelId="{3A9C9756-CA12-4CD4-9CA3-5543D1674D17}" type="presParOf" srcId="{446197D6-23DF-47D7-BEE6-6185A9A16B8B}" destId="{06AC7A49-3835-4D02-9722-67A2523741DC}" srcOrd="6" destOrd="0" presId="urn:microsoft.com/office/officeart/2011/layout/TabList"/>
    <dgm:cxn modelId="{464650D8-6632-4D93-8E88-57412770224F}" type="presParOf" srcId="{06AC7A49-3835-4D02-9722-67A2523741DC}" destId="{F0F3B6AA-DE53-40DC-BC15-D73DBFAF0A5C}" srcOrd="0" destOrd="0" presId="urn:microsoft.com/office/officeart/2011/layout/TabList"/>
    <dgm:cxn modelId="{546BDD29-8CE2-4828-BC6E-A575CE9DD745}" type="presParOf" srcId="{06AC7A49-3835-4D02-9722-67A2523741DC}" destId="{5AEF19BB-B125-4138-AD35-B92A87819FB6}" srcOrd="1" destOrd="0" presId="urn:microsoft.com/office/officeart/2011/layout/TabList"/>
    <dgm:cxn modelId="{D2B7DFE2-5501-4999-BC66-30991C5A7022}" type="presParOf" srcId="{06AC7A49-3835-4D02-9722-67A2523741DC}" destId="{56617E80-3960-46C2-A989-51D5784CA04A}" srcOrd="2" destOrd="0" presId="urn:microsoft.com/office/officeart/2011/layout/TabList"/>
    <dgm:cxn modelId="{D29DB1F7-2B6F-4AAB-B17D-B4348CFA8B81}" type="presParOf" srcId="{446197D6-23DF-47D7-BEE6-6185A9A16B8B}" destId="{92A6F426-08B4-4BE1-90CD-CC05475A6106}" srcOrd="7" destOrd="0" presId="urn:microsoft.com/office/officeart/2011/layout/TabList"/>
    <dgm:cxn modelId="{1C82CB3D-07BA-466B-8901-87234289F703}" type="presParOf" srcId="{446197D6-23DF-47D7-BEE6-6185A9A16B8B}" destId="{952DE42F-86D0-4F23-80EC-3CB7D6B943CE}" srcOrd="8" destOrd="0" presId="urn:microsoft.com/office/officeart/2011/layout/TabList"/>
    <dgm:cxn modelId="{0399B838-FE72-4E49-B986-15B4C19E8DC1}" type="presParOf" srcId="{952DE42F-86D0-4F23-80EC-3CB7D6B943CE}" destId="{694FA8FE-CF33-4DE9-8FAA-C7601B253887}" srcOrd="0" destOrd="0" presId="urn:microsoft.com/office/officeart/2011/layout/TabList"/>
    <dgm:cxn modelId="{6E06F4A3-F50B-4232-8317-C0C124C7DAFA}" type="presParOf" srcId="{952DE42F-86D0-4F23-80EC-3CB7D6B943CE}" destId="{CDA58E42-C3DC-4AEA-B83E-C4BA1D2A70EE}" srcOrd="1" destOrd="0" presId="urn:microsoft.com/office/officeart/2011/layout/TabList"/>
    <dgm:cxn modelId="{7DDFCBF4-F171-4BFF-AD91-362553B966B9}" type="presParOf" srcId="{952DE42F-86D0-4F23-80EC-3CB7D6B943CE}" destId="{137A4ED0-0180-49C1-9D85-861EE0703E4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6F2B4-75FB-4A7A-873E-6F9A63F564B6}">
      <dsp:nvSpPr>
        <dsp:cNvPr id="0" name=""/>
        <dsp:cNvSpPr/>
      </dsp:nvSpPr>
      <dsp:spPr>
        <a:xfrm>
          <a:off x="864000" y="0"/>
          <a:ext cx="9792000" cy="5682133"/>
        </a:xfrm>
        <a:prstGeom prst="rightArrow">
          <a:avLst/>
        </a:prstGeom>
        <a:gradFill rotWithShape="0">
          <a:gsLst>
            <a:gs pos="76000">
              <a:srgbClr val="C00000">
                <a:lumMod val="93000"/>
              </a:srgbClr>
            </a:gs>
            <a:gs pos="35000">
              <a:srgbClr val="C00000">
                <a:lumMod val="51000"/>
              </a:srgbClr>
            </a:gs>
          </a:gsLst>
          <a:lin ang="5400000" scaled="1"/>
        </a:gradFill>
        <a:ln>
          <a:solidFill>
            <a:srgbClr val="9C1C26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CBC81-8D38-42F1-9F1F-63161A90F290}">
      <dsp:nvSpPr>
        <dsp:cNvPr id="0" name=""/>
        <dsp:cNvSpPr/>
      </dsp:nvSpPr>
      <dsp:spPr>
        <a:xfrm>
          <a:off x="3060" y="1704639"/>
          <a:ext cx="1887532" cy="2272853"/>
        </a:xfrm>
        <a:prstGeom prst="roundRect">
          <a:avLst/>
        </a:prstGeom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Motivation</a:t>
          </a:r>
        </a:p>
      </dsp:txBody>
      <dsp:txXfrm>
        <a:off x="95202" y="1796781"/>
        <a:ext cx="1703248" cy="2088569"/>
      </dsp:txXfrm>
    </dsp:sp>
    <dsp:sp modelId="{2B0B5867-BE5B-44ED-9736-94BD8CA29200}">
      <dsp:nvSpPr>
        <dsp:cNvPr id="0" name=""/>
        <dsp:cNvSpPr/>
      </dsp:nvSpPr>
      <dsp:spPr>
        <a:xfrm>
          <a:off x="2176904" y="1704639"/>
          <a:ext cx="2345552" cy="2272853"/>
        </a:xfrm>
        <a:prstGeom prst="roundRect">
          <a:avLst/>
        </a:prstGeom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Spectrometer Design</a:t>
          </a:r>
        </a:p>
      </dsp:txBody>
      <dsp:txXfrm>
        <a:off x="2287856" y="1815591"/>
        <a:ext cx="2123648" cy="2050949"/>
      </dsp:txXfrm>
    </dsp:sp>
    <dsp:sp modelId="{96490780-AC5B-42A4-892D-2E25E6E6630B}">
      <dsp:nvSpPr>
        <dsp:cNvPr id="0" name=""/>
        <dsp:cNvSpPr/>
      </dsp:nvSpPr>
      <dsp:spPr>
        <a:xfrm>
          <a:off x="4808769" y="1704639"/>
          <a:ext cx="2171737" cy="2272853"/>
        </a:xfrm>
        <a:prstGeom prst="roundRect">
          <a:avLst/>
        </a:prstGeom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Experiment</a:t>
          </a:r>
        </a:p>
      </dsp:txBody>
      <dsp:txXfrm>
        <a:off x="4914784" y="1810654"/>
        <a:ext cx="1959707" cy="2060823"/>
      </dsp:txXfrm>
    </dsp:sp>
    <dsp:sp modelId="{08530459-4FE0-4EB2-A27A-6F0436E565FA}">
      <dsp:nvSpPr>
        <dsp:cNvPr id="0" name=""/>
        <dsp:cNvSpPr/>
      </dsp:nvSpPr>
      <dsp:spPr>
        <a:xfrm>
          <a:off x="7266819" y="1704639"/>
          <a:ext cx="2171737" cy="2272853"/>
        </a:xfrm>
        <a:prstGeom prst="roundRect">
          <a:avLst/>
        </a:prstGeom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Results and Discussion</a:t>
          </a:r>
        </a:p>
      </dsp:txBody>
      <dsp:txXfrm>
        <a:off x="7372834" y="1810654"/>
        <a:ext cx="1959707" cy="2060823"/>
      </dsp:txXfrm>
    </dsp:sp>
    <dsp:sp modelId="{3130FE05-D5DE-4A58-8B55-7497145EAABC}">
      <dsp:nvSpPr>
        <dsp:cNvPr id="0" name=""/>
        <dsp:cNvSpPr/>
      </dsp:nvSpPr>
      <dsp:spPr>
        <a:xfrm>
          <a:off x="9724869" y="1704639"/>
          <a:ext cx="1792070" cy="2272853"/>
        </a:xfrm>
        <a:prstGeom prst="roundRect">
          <a:avLst/>
        </a:prstGeom>
        <a:gradFill rotWithShape="0">
          <a:gsLst>
            <a:gs pos="100000">
              <a:schemeClr val="accent2">
                <a:lumMod val="75000"/>
              </a:schemeClr>
            </a:gs>
            <a:gs pos="0">
              <a:schemeClr val="accent2">
                <a:lumMod val="5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Outlook</a:t>
          </a:r>
        </a:p>
      </dsp:txBody>
      <dsp:txXfrm>
        <a:off x="9812351" y="1792121"/>
        <a:ext cx="1617106" cy="2097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A4ED0-0180-49C1-9D85-861EE0703E4F}">
      <dsp:nvSpPr>
        <dsp:cNvPr id="0" name=""/>
        <dsp:cNvSpPr/>
      </dsp:nvSpPr>
      <dsp:spPr>
        <a:xfrm>
          <a:off x="0" y="4900147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617E80-3960-46C2-A989-51D5784CA04A}">
      <dsp:nvSpPr>
        <dsp:cNvPr id="0" name=""/>
        <dsp:cNvSpPr/>
      </dsp:nvSpPr>
      <dsp:spPr>
        <a:xfrm>
          <a:off x="0" y="3911388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D69F4-775B-4D0C-B0AE-27729E34EFE9}">
      <dsp:nvSpPr>
        <dsp:cNvPr id="0" name=""/>
        <dsp:cNvSpPr/>
      </dsp:nvSpPr>
      <dsp:spPr>
        <a:xfrm>
          <a:off x="0" y="2922630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696BA-7F63-4E06-B00B-880B93328091}">
      <dsp:nvSpPr>
        <dsp:cNvPr id="0" name=""/>
        <dsp:cNvSpPr/>
      </dsp:nvSpPr>
      <dsp:spPr>
        <a:xfrm>
          <a:off x="0" y="1933871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E0EEF-A165-497C-BE3C-B031FCF7AF9F}">
      <dsp:nvSpPr>
        <dsp:cNvPr id="0" name=""/>
        <dsp:cNvSpPr/>
      </dsp:nvSpPr>
      <dsp:spPr>
        <a:xfrm>
          <a:off x="0" y="945112"/>
          <a:ext cx="11226901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E1964-0637-468D-9B3D-5E0F5BE661DA}">
      <dsp:nvSpPr>
        <dsp:cNvPr id="0" name=""/>
        <dsp:cNvSpPr/>
      </dsp:nvSpPr>
      <dsp:spPr>
        <a:xfrm>
          <a:off x="2918994" y="3437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6C020-4A16-4C1B-AF5C-131D2E6A8CBA}">
      <dsp:nvSpPr>
        <dsp:cNvPr id="0" name=""/>
        <dsp:cNvSpPr/>
      </dsp:nvSpPr>
      <dsp:spPr>
        <a:xfrm>
          <a:off x="0" y="3437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Energy Range</a:t>
          </a:r>
          <a:endParaRPr lang="de-DE" sz="3300" kern="1200"/>
        </a:p>
      </dsp:txBody>
      <dsp:txXfrm>
        <a:off x="45977" y="49414"/>
        <a:ext cx="2827040" cy="895698"/>
      </dsp:txXfrm>
    </dsp:sp>
    <dsp:sp modelId="{869ABE3D-5F0A-454C-841B-3F64448C5888}">
      <dsp:nvSpPr>
        <dsp:cNvPr id="0" name=""/>
        <dsp:cNvSpPr/>
      </dsp:nvSpPr>
      <dsp:spPr>
        <a:xfrm>
          <a:off x="2918994" y="992196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4035D-896B-46AA-8A96-E91AA47587AE}">
      <dsp:nvSpPr>
        <dsp:cNvPr id="0" name=""/>
        <dsp:cNvSpPr/>
      </dsp:nvSpPr>
      <dsp:spPr>
        <a:xfrm>
          <a:off x="0" y="992196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208236"/>
            <a:satOff val="-20084"/>
            <a:lumOff val="10203"/>
            <a:alphaOff val="0"/>
          </a:schemeClr>
        </a:solidFill>
        <a:ln w="12700" cap="flat" cmpd="sng" algn="ctr">
          <a:solidFill>
            <a:schemeClr val="accent2">
              <a:shade val="80000"/>
              <a:hueOff val="208236"/>
              <a:satOff val="-20084"/>
              <a:lumOff val="10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Sample Size</a:t>
          </a:r>
          <a:endParaRPr lang="de-DE" sz="3300" kern="1200" dirty="0"/>
        </a:p>
      </dsp:txBody>
      <dsp:txXfrm>
        <a:off x="45977" y="1038173"/>
        <a:ext cx="2827040" cy="895698"/>
      </dsp:txXfrm>
    </dsp:sp>
    <dsp:sp modelId="{3765F117-F1E2-4C20-99D7-CF7112DA66C9}">
      <dsp:nvSpPr>
        <dsp:cNvPr id="0" name=""/>
        <dsp:cNvSpPr/>
      </dsp:nvSpPr>
      <dsp:spPr>
        <a:xfrm>
          <a:off x="2918994" y="1980954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A9A57-09A9-45BC-8E72-7C00F9300194}">
      <dsp:nvSpPr>
        <dsp:cNvPr id="0" name=""/>
        <dsp:cNvSpPr/>
      </dsp:nvSpPr>
      <dsp:spPr>
        <a:xfrm>
          <a:off x="0" y="1980954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416473"/>
            <a:satOff val="-40167"/>
            <a:lumOff val="20405"/>
            <a:alphaOff val="0"/>
          </a:schemeClr>
        </a:solidFill>
        <a:ln w="12700" cap="flat" cmpd="sng" algn="ctr">
          <a:solidFill>
            <a:schemeClr val="accent2">
              <a:shade val="80000"/>
              <a:hueOff val="416473"/>
              <a:satOff val="-40167"/>
              <a:lumOff val="20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Resolution</a:t>
          </a:r>
          <a:endParaRPr lang="de-DE" sz="3300" kern="1200" dirty="0"/>
        </a:p>
      </dsp:txBody>
      <dsp:txXfrm>
        <a:off x="45977" y="2026931"/>
        <a:ext cx="2827040" cy="895698"/>
      </dsp:txXfrm>
    </dsp:sp>
    <dsp:sp modelId="{F0F3B6AA-DE53-40DC-BC15-D73DBFAF0A5C}">
      <dsp:nvSpPr>
        <dsp:cNvPr id="0" name=""/>
        <dsp:cNvSpPr/>
      </dsp:nvSpPr>
      <dsp:spPr>
        <a:xfrm>
          <a:off x="2918994" y="2969713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F19BB-B125-4138-AD35-B92A87819FB6}">
      <dsp:nvSpPr>
        <dsp:cNvPr id="0" name=""/>
        <dsp:cNvSpPr/>
      </dsp:nvSpPr>
      <dsp:spPr>
        <a:xfrm>
          <a:off x="0" y="2969713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624709"/>
            <a:satOff val="-60251"/>
            <a:lumOff val="30608"/>
            <a:alphaOff val="0"/>
          </a:schemeClr>
        </a:solidFill>
        <a:ln w="12700" cap="flat" cmpd="sng" algn="ctr">
          <a:solidFill>
            <a:schemeClr val="accent2">
              <a:shade val="80000"/>
              <a:hueOff val="624709"/>
              <a:satOff val="-60251"/>
              <a:lumOff val="30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Intensity</a:t>
          </a:r>
          <a:endParaRPr lang="de-DE" sz="3300" kern="1200" dirty="0"/>
        </a:p>
      </dsp:txBody>
      <dsp:txXfrm>
        <a:off x="45977" y="3015690"/>
        <a:ext cx="2827040" cy="895698"/>
      </dsp:txXfrm>
    </dsp:sp>
    <dsp:sp modelId="{694FA8FE-CF33-4DE9-8FAA-C7601B253887}">
      <dsp:nvSpPr>
        <dsp:cNvPr id="0" name=""/>
        <dsp:cNvSpPr/>
      </dsp:nvSpPr>
      <dsp:spPr>
        <a:xfrm>
          <a:off x="2918994" y="3958472"/>
          <a:ext cx="8307906" cy="9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58E42-C3DC-4AEA-B83E-C4BA1D2A70EE}">
      <dsp:nvSpPr>
        <dsp:cNvPr id="0" name=""/>
        <dsp:cNvSpPr/>
      </dsp:nvSpPr>
      <dsp:spPr>
        <a:xfrm>
          <a:off x="0" y="3958472"/>
          <a:ext cx="2918994" cy="9416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832946"/>
            <a:satOff val="-80334"/>
            <a:lumOff val="40810"/>
            <a:alphaOff val="0"/>
          </a:schemeClr>
        </a:solidFill>
        <a:ln w="12700" cap="flat" cmpd="sng" algn="ctr">
          <a:solidFill>
            <a:schemeClr val="accent2">
              <a:shade val="80000"/>
              <a:hueOff val="832946"/>
              <a:satOff val="-80334"/>
              <a:lumOff val="408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Physical Size</a:t>
          </a:r>
        </a:p>
      </dsp:txBody>
      <dsp:txXfrm>
        <a:off x="45977" y="4004449"/>
        <a:ext cx="2827040" cy="895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1FD23-8DCB-4808-A1A7-B84C87DFFE9F}" type="datetime1">
              <a:rPr lang="de-DE" smtClean="0">
                <a:solidFill>
                  <a:srgbClr val="898989"/>
                </a:solidFill>
              </a:rPr>
              <a:t>05.02.2024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448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258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60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9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96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944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77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694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why the combinations are chosen in more detail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147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008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mature method used in numerous</a:t>
            </a:r>
            <a:r>
              <a:rPr lang="en-US" baseline="0" dirty="0"/>
              <a:t> fields (biology, solid-state physics, since 1988 WDM research</a:t>
            </a:r>
          </a:p>
          <a:p>
            <a:endParaRPr lang="en-US" baseline="0" dirty="0"/>
          </a:p>
          <a:p>
            <a:r>
              <a:rPr lang="en-US" baseline="0" dirty="0"/>
              <a:t>Edge is jump in absorption at ionization energy of a shell</a:t>
            </a:r>
          </a:p>
          <a:p>
            <a:endParaRPr lang="en-US" baseline="0" dirty="0"/>
          </a:p>
          <a:p>
            <a:r>
              <a:rPr lang="en-US" baseline="0" dirty="0"/>
              <a:t>Process in diagram happens in sample (point out)</a:t>
            </a:r>
          </a:p>
          <a:p>
            <a:endParaRPr lang="en-US" baseline="0" dirty="0"/>
          </a:p>
          <a:p>
            <a:r>
              <a:rPr lang="en-US" baseline="0" dirty="0"/>
              <a:t>XAFS: 1) x-ray </a:t>
            </a:r>
            <a:r>
              <a:rPr lang="en-US" baseline="0" dirty="0" err="1"/>
              <a:t>photoionizes</a:t>
            </a:r>
            <a:r>
              <a:rPr lang="en-US" baseline="0" dirty="0"/>
              <a:t> electron from absorbing atom</a:t>
            </a:r>
          </a:p>
          <a:p>
            <a:r>
              <a:rPr lang="en-US" baseline="0" dirty="0"/>
              <a:t>2) photoelectron quantum mechanically scatters on neighboring electron</a:t>
            </a:r>
          </a:p>
          <a:p>
            <a:r>
              <a:rPr lang="en-US" baseline="0" dirty="0"/>
              <a:t>3) part of </a:t>
            </a:r>
            <a:r>
              <a:rPr lang="en-US" baseline="0" dirty="0" err="1"/>
              <a:t>wavefunction</a:t>
            </a:r>
            <a:r>
              <a:rPr lang="en-US" baseline="0" dirty="0"/>
              <a:t> reflected back to absorbing atom</a:t>
            </a:r>
          </a:p>
          <a:p>
            <a:r>
              <a:rPr lang="en-US" baseline="0" dirty="0"/>
              <a:t>4) Backscattered </a:t>
            </a:r>
            <a:r>
              <a:rPr lang="en-US" baseline="0" dirty="0" err="1"/>
              <a:t>wavefunction</a:t>
            </a:r>
            <a:r>
              <a:rPr lang="en-US" baseline="0" dirty="0"/>
              <a:t> modulates electronic state at first atom</a:t>
            </a:r>
          </a:p>
          <a:p>
            <a:r>
              <a:rPr lang="en-US" baseline="0" dirty="0"/>
              <a:t>5) absorption coefficient dependent on electronic state </a:t>
            </a:r>
            <a:r>
              <a:rPr lang="en-US" baseline="0" dirty="0">
                <a:sym typeface="Wingdings" panose="05000000000000000000" pitchFamily="2" charset="2"/>
              </a:rPr>
              <a:t> modulates mu as well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structures dependent on lattice and structure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IMPORTANT: all happens in a single coherent quantum state at absorbing atom  all absorption events effected!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Next will see example of an absorption spectrum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11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WDM at or above solid density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by 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268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26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39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277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mature method used in numerous</a:t>
            </a:r>
            <a:r>
              <a:rPr lang="en-US" baseline="0" dirty="0"/>
              <a:t> fields (biology, solid-state physics, since 1988 WDM research</a:t>
            </a:r>
          </a:p>
          <a:p>
            <a:endParaRPr lang="en-US" baseline="0" dirty="0"/>
          </a:p>
          <a:p>
            <a:r>
              <a:rPr lang="en-US" baseline="0" dirty="0"/>
              <a:t>Edge is jump in absorption at ionization energy of a shell</a:t>
            </a:r>
          </a:p>
          <a:p>
            <a:endParaRPr lang="en-US" baseline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35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7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15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Focus on </a:t>
            </a:r>
            <a:r>
              <a:rPr lang="de-DE" dirty="0" err="1"/>
              <a:t>challenges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and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spectrometer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restrictions</a:t>
            </a:r>
            <a:r>
              <a:rPr lang="de-DE" dirty="0"/>
              <a:t>,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design </a:t>
            </a:r>
            <a:r>
              <a:rPr lang="de-DE" dirty="0" err="1"/>
              <a:t>philosphies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better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57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08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E98A-1058-474C-A655-67395ED9131C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718" y="613915"/>
            <a:ext cx="9687282" cy="59166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/ Autor</a:t>
            </a:r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35894-FA1C-41F8-A4F2-A85F4322DE82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3425" y="189455"/>
            <a:ext cx="8934639" cy="7875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9498063" y="6552644"/>
            <a:ext cx="1100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31.03.14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5283202" y="6560612"/>
            <a:ext cx="4182132" cy="357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333333"/>
                </a:solidFill>
              </a:defRPr>
            </a:lvl1pPr>
          </a:lstStyle>
          <a:p>
            <a:pPr algn="l"/>
            <a:r>
              <a:rPr lang="de-DE"/>
              <a:t>Name/Vortragstitel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905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653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60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46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838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15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87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77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1E9F-C02D-4E81-99EA-DA09AAFDE4FF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023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729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149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99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8E83-7EEC-4F64-9CC6-109CA4B1643A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BD85-E405-4DEA-B4A7-577B7EC03563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9" y="378000"/>
            <a:ext cx="9426761" cy="642357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9000"/>
            <a:ext cx="11519987" cy="4851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619" y="25360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/ Autor</a:t>
            </a:r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12D32-8FC2-45F5-AE43-6134304D4AF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38F31-3228-47AE-AF14-6408E18615D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8718" y="1629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629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/ Autor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B741-D289-49B5-BC28-FA85627EC76A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629000"/>
            <a:ext cx="11520487" cy="4419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/ Autor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2" y="339251"/>
            <a:ext cx="9426761" cy="5916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79232"/>
            <a:ext cx="11519987" cy="50007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30B52-E11A-428D-8C87-E9E156D21D1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Physics</a:t>
            </a:r>
            <a:r>
              <a:rPr lang="de-DE" dirty="0"/>
              <a:t> | Plasma</a:t>
            </a:r>
            <a:r>
              <a:rPr lang="de-DE" baseline="0" dirty="0"/>
              <a:t> </a:t>
            </a:r>
            <a:r>
              <a:rPr lang="de-DE" baseline="0" dirty="0" err="1"/>
              <a:t>Physics</a:t>
            </a:r>
            <a:r>
              <a:rPr lang="de-DE" baseline="0" dirty="0"/>
              <a:t> / PHELIX (GSI)</a:t>
            </a:r>
            <a:r>
              <a:rPr lang="de-DE" dirty="0"/>
              <a:t> | Group</a:t>
            </a:r>
            <a:r>
              <a:rPr lang="de-DE" baseline="0" dirty="0"/>
              <a:t> </a:t>
            </a:r>
            <a:r>
              <a:rPr lang="de-DE" dirty="0"/>
              <a:t>Prof.</a:t>
            </a:r>
            <a:r>
              <a:rPr lang="de-DE" baseline="0" dirty="0"/>
              <a:t> Dr. Bagnoud | C. Butler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357" y="964882"/>
            <a:ext cx="1342797" cy="447599"/>
          </a:xfrm>
          <a:prstGeom prst="rect">
            <a:avLst/>
          </a:prstGeom>
        </p:spPr>
      </p:pic>
      <p:sp>
        <p:nvSpPr>
          <p:cNvPr id="24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72" y="19961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/ Autor</a:t>
            </a:r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8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3EC5E-E83B-4463-BBC1-7244310E3174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36DC-64C9-4764-905B-7E5EB4521D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10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jpg"/><Relationship Id="rId5" Type="http://schemas.openxmlformats.org/officeDocument/2006/relationships/image" Target="../media/image40.tmp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0.png"/><Relationship Id="rId5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0.png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000" cy="68715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3454074"/>
            <a:ext cx="9720000" cy="1080000"/>
          </a:xfrm>
          <a:ln>
            <a:noFill/>
          </a:ln>
          <a:effectLst>
            <a:softEdge rad="63500"/>
          </a:effectLst>
        </p:spPr>
        <p:txBody>
          <a:bodyPr>
            <a:normAutofit fontScale="90000"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schemeClr val="accent1">
                      <a:lumMod val="50000"/>
                      <a:alpha val="40000"/>
                    </a:schemeClr>
                  </a:outerShdw>
                </a:effectLst>
              </a:rPr>
              <a:t>Soft X-Ray Spectrometers for Absorption Spectroscopy of Aluminum in Laser Driven Backlighter Experiments</a:t>
            </a:r>
            <a:endParaRPr lang="de-DE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7795" y="4586525"/>
            <a:ext cx="9360000" cy="1468800"/>
          </a:xfrm>
          <a:effectLst>
            <a:softEdge rad="63500"/>
          </a:effectLst>
        </p:spPr>
        <p:txBody>
          <a:bodyPr>
            <a:normAutofit lnSpcReduction="10000"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r>
              <a:rPr lang="en-US" sz="20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schemeClr val="accent1">
                      <a:lumMod val="50000"/>
                      <a:alpha val="40000"/>
                    </a:schemeClr>
                  </a:outerShdw>
                </a:effectLst>
              </a:rPr>
              <a:t>Master’s Thesis Presentation by Carlos Butler</a:t>
            </a:r>
          </a:p>
          <a:p>
            <a:endParaRPr lang="en-US" sz="2000" b="1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  <a:p>
            <a:endParaRPr lang="en-US" b="1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schemeClr val="accent1">
                      <a:lumMod val="50000"/>
                      <a:alpha val="40000"/>
                    </a:schemeClr>
                  </a:outerShdw>
                </a:effectLst>
              </a:rPr>
              <a:t>Department of Plasma Physics/PHELIX at GSI</a:t>
            </a:r>
          </a:p>
          <a:p>
            <a:endParaRPr lang="de-DE" b="1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5" y="304292"/>
            <a:ext cx="10776000" cy="591661"/>
          </a:xfrm>
        </p:spPr>
        <p:txBody>
          <a:bodyPr/>
          <a:lstStyle/>
          <a:p>
            <a:r>
              <a:rPr lang="en-US" sz="3400" dirty="0"/>
              <a:t>Flat-crystal Spectrometer</a:t>
            </a:r>
            <a:endParaRPr lang="de-DE" sz="3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000" y="6546980"/>
            <a:ext cx="1439993" cy="180000"/>
          </a:xfrm>
        </p:spPr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123" y="10197"/>
            <a:ext cx="8976000" cy="189000"/>
          </a:xfrm>
        </p:spPr>
        <p:txBody>
          <a:bodyPr/>
          <a:lstStyle/>
          <a:p>
            <a:r>
              <a:rPr lang="en-US" dirty="0"/>
              <a:t>Spectrometer Design</a:t>
            </a:r>
            <a:endParaRPr lang="de-DE" dirty="0"/>
          </a:p>
        </p:txBody>
      </p:sp>
      <p:sp>
        <p:nvSpPr>
          <p:cNvPr id="108" name="TextBox 107"/>
          <p:cNvSpPr txBox="1"/>
          <p:nvPr/>
        </p:nvSpPr>
        <p:spPr>
          <a:xfrm>
            <a:off x="4722597" y="5978544"/>
            <a:ext cx="181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View on Detector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48123" y="1468924"/>
            <a:ext cx="6259458" cy="5002674"/>
            <a:chOff x="-90674" y="1131758"/>
            <a:chExt cx="6653322" cy="5479008"/>
          </a:xfrm>
        </p:grpSpPr>
        <p:sp>
          <p:nvSpPr>
            <p:cNvPr id="76" name="Down Arrow 75"/>
            <p:cNvSpPr/>
            <p:nvPr/>
          </p:nvSpPr>
          <p:spPr>
            <a:xfrm rot="10800000">
              <a:off x="1890397" y="5041146"/>
              <a:ext cx="353152" cy="1076826"/>
            </a:xfrm>
            <a:prstGeom prst="downArrow">
              <a:avLst/>
            </a:prstGeom>
            <a:solidFill>
              <a:srgbClr val="FF0000">
                <a:alpha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17832" y="3278623"/>
              <a:ext cx="45719" cy="1008992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052815" y="4480503"/>
              <a:ext cx="57150" cy="39465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4226" y="5819523"/>
              <a:ext cx="2560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prstClr val="black"/>
                  </a:solidFill>
                  <a:latin typeface="Calibri" panose="020F0502020204030204"/>
                </a:rPr>
                <a:t>Ion beam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(Future Experiment)</a:t>
              </a:r>
            </a:p>
          </p:txBody>
        </p:sp>
        <p:cxnSp>
          <p:nvCxnSpPr>
            <p:cNvPr id="82" name="Straight Arrow Connector 81"/>
            <p:cNvCxnSpPr>
              <a:cxnSpLocks/>
            </p:cNvCxnSpPr>
            <p:nvPr/>
          </p:nvCxnSpPr>
          <p:spPr>
            <a:xfrm>
              <a:off x="1259494" y="3803076"/>
              <a:ext cx="2365889" cy="2302028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83" name="Straight Arrow Connector 82"/>
            <p:cNvCxnSpPr>
              <a:cxnSpLocks/>
            </p:cNvCxnSpPr>
            <p:nvPr/>
          </p:nvCxnSpPr>
          <p:spPr>
            <a:xfrm>
              <a:off x="1289620" y="3805776"/>
              <a:ext cx="2013574" cy="2312197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V="1">
              <a:off x="1259493" y="1549949"/>
              <a:ext cx="2339625" cy="2259351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 rot="18720000">
              <a:off x="754442" y="2681394"/>
              <a:ext cx="3053955" cy="482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86" name="Rectangle 85"/>
            <p:cNvSpPr/>
            <p:nvPr/>
          </p:nvSpPr>
          <p:spPr>
            <a:xfrm>
              <a:off x="2662205" y="6097806"/>
              <a:ext cx="1603611" cy="299654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kern="0" dirty="0">
                  <a:solidFill>
                    <a:prstClr val="white"/>
                  </a:solidFill>
                  <a:latin typeface="Calibri" panose="020F0502020204030204"/>
                </a:rPr>
                <a:t>ADP </a:t>
              </a: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Crystal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7" name="Straight Arrow Connector 86"/>
            <p:cNvCxnSpPr>
              <a:cxnSpLocks/>
            </p:cNvCxnSpPr>
            <p:nvPr/>
          </p:nvCxnSpPr>
          <p:spPr>
            <a:xfrm flipV="1">
              <a:off x="3618072" y="4133545"/>
              <a:ext cx="2006545" cy="1946962"/>
            </a:xfrm>
            <a:prstGeom prst="straightConnector1">
              <a:avLst/>
            </a:prstGeom>
            <a:noFill/>
            <a:ln w="6350" cap="flat" cmpd="sng" algn="ctr">
              <a:solidFill>
                <a:srgbClr val="004E8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Straight Arrow Connector 87"/>
            <p:cNvCxnSpPr>
              <a:cxnSpLocks/>
            </p:cNvCxnSpPr>
            <p:nvPr/>
          </p:nvCxnSpPr>
          <p:spPr>
            <a:xfrm flipV="1">
              <a:off x="3295212" y="3494318"/>
              <a:ext cx="2329557" cy="2600943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3600000" y="1551415"/>
              <a:ext cx="2011934" cy="1942903"/>
            </a:xfrm>
            <a:prstGeom prst="straightConnector1">
              <a:avLst/>
            </a:prstGeom>
            <a:noFill/>
            <a:ln w="6350" cap="flat" cmpd="sng" algn="ctr">
              <a:solidFill>
                <a:srgbClr val="B90F2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Straight Arrow Connector 89"/>
            <p:cNvCxnSpPr>
              <a:cxnSpLocks/>
            </p:cNvCxnSpPr>
            <p:nvPr/>
          </p:nvCxnSpPr>
          <p:spPr>
            <a:xfrm>
              <a:off x="3264589" y="1523349"/>
              <a:ext cx="2347344" cy="2610196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1" name="Rectangle 90"/>
            <p:cNvSpPr/>
            <p:nvPr/>
          </p:nvSpPr>
          <p:spPr>
            <a:xfrm>
              <a:off x="5624616" y="3471815"/>
              <a:ext cx="197045" cy="71413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662205" y="1237949"/>
              <a:ext cx="1603611" cy="287655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ADP Crystal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24616" y="3471815"/>
              <a:ext cx="45719" cy="714131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513480" y="3110222"/>
              <a:ext cx="1005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prstClr val="black"/>
                  </a:solidFill>
                  <a:latin typeface="Calibri" panose="020F0502020204030204"/>
                </a:rPr>
                <a:t>Detector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3256" y="2642654"/>
              <a:ext cx="1226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>
                  <a:solidFill>
                    <a:prstClr val="black"/>
                  </a:solidFill>
                  <a:latin typeface="Calibri" panose="020F0502020204030204"/>
                </a:rPr>
                <a:t>Backlighter</a:t>
              </a:r>
              <a:endParaRPr lang="de-DE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/>
              <a:r>
                <a:rPr lang="de-DE" dirty="0">
                  <a:solidFill>
                    <a:prstClr val="black"/>
                  </a:solidFill>
                  <a:latin typeface="Calibri" panose="020F0502020204030204"/>
                </a:rPr>
                <a:t>Target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898542" y="4164765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prstClr val="black"/>
                  </a:solidFill>
                  <a:latin typeface="Calibri" panose="020F0502020204030204"/>
                </a:rPr>
                <a:t>Sample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008855" y="5077411"/>
              <a:ext cx="1553793" cy="1533355"/>
              <a:chOff x="6054558" y="1561152"/>
              <a:chExt cx="1553793" cy="153335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6143039" y="1561152"/>
                <a:ext cx="1452994" cy="104471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6054558" y="1721155"/>
                <a:ext cx="1553793" cy="1373352"/>
                <a:chOff x="9134885" y="3142622"/>
                <a:chExt cx="1553793" cy="1373352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9831686" y="3142622"/>
                  <a:ext cx="169437" cy="714131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9927767" y="3143552"/>
                  <a:ext cx="169437" cy="714131"/>
                </a:xfrm>
                <a:prstGeom prst="rect">
                  <a:avLst/>
                </a:prstGeom>
                <a:solidFill>
                  <a:srgbClr val="004E8A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9571766" y="3165036"/>
                  <a:ext cx="0" cy="691628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B90F2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10257703" y="3165036"/>
                  <a:ext cx="0" cy="691628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4E8A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9134885" y="3277976"/>
                      <a:ext cx="4642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B90F2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B90F2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B90F2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90F22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4885" y="3277976"/>
                      <a:ext cx="46423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5" name="TextBox 104"/>
                <p:cNvSpPr txBox="1"/>
                <p:nvPr/>
              </p:nvSpPr>
              <p:spPr>
                <a:xfrm>
                  <a:off x="9506869" y="4146642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10231438" y="3277976"/>
                      <a:ext cx="4572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4E8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4E8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4E8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438" y="3277976"/>
                      <a:ext cx="457240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7" name="Rectangle 106"/>
                <p:cNvSpPr/>
                <p:nvPr/>
              </p:nvSpPr>
              <p:spPr>
                <a:xfrm>
                  <a:off x="9728653" y="3143237"/>
                  <a:ext cx="169437" cy="714131"/>
                </a:xfrm>
                <a:prstGeom prst="rect">
                  <a:avLst/>
                </a:prstGeom>
                <a:solidFill>
                  <a:srgbClr val="B90F22"/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09" name="Straight Connector 108"/>
            <p:cNvCxnSpPr/>
            <p:nvPr/>
          </p:nvCxnSpPr>
          <p:spPr>
            <a:xfrm flipH="1">
              <a:off x="5097336" y="3484476"/>
              <a:ext cx="505287" cy="159293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>
            <a:xfrm>
              <a:off x="5609778" y="4162137"/>
              <a:ext cx="909555" cy="88867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alpha val="50000"/>
                </a:sysClr>
              </a:solidFill>
              <a:prstDash val="sysDash"/>
              <a:miter lim="800000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-90674" y="1131758"/>
              <a:ext cx="1692815" cy="438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Top view:</a:t>
              </a:r>
              <a:endParaRPr lang="de-DE" sz="2000" b="1" dirty="0"/>
            </a:p>
          </p:txBody>
        </p:sp>
      </p:grpSp>
      <p:cxnSp>
        <p:nvCxnSpPr>
          <p:cNvPr id="129" name="Straight Connector 128"/>
          <p:cNvCxnSpPr>
            <a:cxnSpLocks/>
          </p:cNvCxnSpPr>
          <p:nvPr/>
        </p:nvCxnSpPr>
        <p:spPr>
          <a:xfrm>
            <a:off x="6730003" y="1414548"/>
            <a:ext cx="64198" cy="51324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6794201" y="1457843"/>
            <a:ext cx="1692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Side view:</a:t>
            </a:r>
            <a:endParaRPr lang="de-DE" sz="2000" b="1" dirty="0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9511641" y="3519434"/>
            <a:ext cx="2306124" cy="892409"/>
          </a:xfrm>
          <a:prstGeom prst="straightConnector1">
            <a:avLst/>
          </a:prstGeom>
          <a:noFill/>
          <a:ln w="6350" cap="flat" cmpd="sng" algn="ctr">
            <a:solidFill>
              <a:srgbClr val="B90F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6" name="Rectangle 135"/>
          <p:cNvSpPr/>
          <p:nvPr/>
        </p:nvSpPr>
        <p:spPr>
          <a:xfrm>
            <a:off x="7227163" y="2427327"/>
            <a:ext cx="62673" cy="627535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918868" y="2816928"/>
            <a:ext cx="63130" cy="29024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7294974" y="2725093"/>
            <a:ext cx="2192249" cy="771157"/>
          </a:xfrm>
          <a:prstGeom prst="straightConnector1">
            <a:avLst/>
          </a:prstGeom>
          <a:noFill/>
          <a:ln w="6350" cap="flat" cmpd="sng" algn="ctr">
            <a:solidFill>
              <a:srgbClr val="B90F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Rectangle 139"/>
          <p:cNvSpPr/>
          <p:nvPr/>
        </p:nvSpPr>
        <p:spPr>
          <a:xfrm rot="1200000">
            <a:off x="8797775" y="3419945"/>
            <a:ext cx="1603611" cy="271921"/>
          </a:xfrm>
          <a:prstGeom prst="rect">
            <a:avLst/>
          </a:prstGeom>
          <a:solidFill>
            <a:srgbClr val="7030A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ADP Crystal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1" name="Group 140"/>
          <p:cNvGrpSpPr/>
          <p:nvPr/>
        </p:nvGrpSpPr>
        <p:grpSpPr>
          <a:xfrm rot="1200000">
            <a:off x="11819557" y="4368757"/>
            <a:ext cx="197045" cy="186066"/>
            <a:chOff x="7509680" y="3694096"/>
            <a:chExt cx="197045" cy="714131"/>
          </a:xfrm>
        </p:grpSpPr>
        <p:sp>
          <p:nvSpPr>
            <p:cNvPr id="142" name="Rectangle 141"/>
            <p:cNvSpPr/>
            <p:nvPr/>
          </p:nvSpPr>
          <p:spPr>
            <a:xfrm>
              <a:off x="7509680" y="3694096"/>
              <a:ext cx="197045" cy="71413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09680" y="3694096"/>
              <a:ext cx="45719" cy="714131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1216071" y="4531153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Detector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782119" y="1843745"/>
            <a:ext cx="122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prstClr val="black"/>
                </a:solidFill>
                <a:latin typeface="Calibri" panose="020F0502020204030204"/>
              </a:rPr>
              <a:t>Backlighter</a:t>
            </a: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Target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576021" y="31106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Sample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Arc 146"/>
          <p:cNvSpPr/>
          <p:nvPr/>
        </p:nvSpPr>
        <p:spPr>
          <a:xfrm rot="3581541">
            <a:off x="8122030" y="2649759"/>
            <a:ext cx="685679" cy="667823"/>
          </a:xfrm>
          <a:prstGeom prst="arc">
            <a:avLst>
              <a:gd name="adj1" fmla="val 15478586"/>
              <a:gd name="adj2" fmla="val 20442624"/>
            </a:avLst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8315588" y="2777384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20°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588" y="2777384"/>
                <a:ext cx="5806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0EB813-FD91-C2FC-63D6-43C35D1D57CD}"/>
              </a:ext>
            </a:extLst>
          </p:cNvPr>
          <p:cNvSpPr txBox="1"/>
          <p:nvPr/>
        </p:nvSpPr>
        <p:spPr>
          <a:xfrm>
            <a:off x="33360" y="923935"/>
            <a:ext cx="46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</a:t>
            </a:r>
            <a:r>
              <a:rPr lang="en-US" sz="1800" dirty="0"/>
              <a:t>ual </a:t>
            </a:r>
            <a:r>
              <a:rPr lang="en-US" sz="1800" b="1" dirty="0"/>
              <a:t>U</a:t>
            </a:r>
            <a:r>
              <a:rPr lang="en-US" sz="1800" dirty="0"/>
              <a:t>nbent </a:t>
            </a:r>
            <a:r>
              <a:rPr lang="en-US" sz="1800" b="1" dirty="0"/>
              <a:t>C</a:t>
            </a:r>
            <a:r>
              <a:rPr lang="en-US" sz="1800" dirty="0"/>
              <a:t>rystal </a:t>
            </a:r>
            <a:r>
              <a:rPr lang="en-US" sz="1800" dirty="0" err="1"/>
              <a:t>spe</a:t>
            </a:r>
            <a:r>
              <a:rPr lang="en-US" sz="1800" b="1" dirty="0" err="1"/>
              <a:t>C</a:t>
            </a:r>
            <a:r>
              <a:rPr lang="en-US" sz="1800" dirty="0" err="1"/>
              <a:t>trometer</a:t>
            </a:r>
            <a:r>
              <a:rPr lang="en-US" sz="1800" dirty="0"/>
              <a:t> (DUCC)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04CFD4-7EFB-53CD-68CF-A6F7DC433A7F}"/>
              </a:ext>
            </a:extLst>
          </p:cNvPr>
          <p:cNvCxnSpPr>
            <a:cxnSpLocks/>
          </p:cNvCxnSpPr>
          <p:nvPr/>
        </p:nvCxnSpPr>
        <p:spPr>
          <a:xfrm>
            <a:off x="0" y="1407548"/>
            <a:ext cx="10486519" cy="28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C7C507-2B04-0DBB-A382-0DD09929275F}"/>
              </a:ext>
            </a:extLst>
          </p:cNvPr>
          <p:cNvSpPr txBox="1"/>
          <p:nvPr/>
        </p:nvSpPr>
        <p:spPr>
          <a:xfrm>
            <a:off x="2378163" y="349999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Laser Beam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63EE5EF-C404-2961-075F-956D6680465C}"/>
              </a:ext>
            </a:extLst>
          </p:cNvPr>
          <p:cNvSpPr/>
          <p:nvPr/>
        </p:nvSpPr>
        <p:spPr>
          <a:xfrm rot="16200000">
            <a:off x="2722482" y="2408305"/>
            <a:ext cx="241200" cy="3021587"/>
          </a:xfrm>
          <a:prstGeom prst="triangle">
            <a:avLst/>
          </a:prstGeom>
          <a:solidFill>
            <a:srgbClr val="00B050"/>
          </a:solidFill>
          <a:ln>
            <a:solidFill>
              <a:srgbClr val="00B050">
                <a:alpha val="9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18815-2F59-B994-1098-2531F40A89B8}"/>
              </a:ext>
            </a:extLst>
          </p:cNvPr>
          <p:cNvSpPr txBox="1"/>
          <p:nvPr/>
        </p:nvSpPr>
        <p:spPr>
          <a:xfrm>
            <a:off x="9001418" y="227266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Laser Beam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9F0E7B2-7B97-C723-290F-FC129C637F68}"/>
              </a:ext>
            </a:extLst>
          </p:cNvPr>
          <p:cNvSpPr/>
          <p:nvPr/>
        </p:nvSpPr>
        <p:spPr>
          <a:xfrm rot="16200000">
            <a:off x="9361496" y="479400"/>
            <a:ext cx="360000" cy="4439562"/>
          </a:xfrm>
          <a:prstGeom prst="triangle">
            <a:avLst/>
          </a:prstGeom>
          <a:solidFill>
            <a:srgbClr val="00B050"/>
          </a:solidFill>
          <a:ln>
            <a:solidFill>
              <a:srgbClr val="00B050">
                <a:alpha val="9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772B5-9CE9-23DA-3B71-AF975EBE409D}"/>
              </a:ext>
            </a:extLst>
          </p:cNvPr>
          <p:cNvSpPr txBox="1"/>
          <p:nvPr/>
        </p:nvSpPr>
        <p:spPr>
          <a:xfrm>
            <a:off x="6847634" y="4969230"/>
            <a:ext cx="4026002" cy="123110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From simulation: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range of </a:t>
            </a:r>
            <a:r>
              <a:rPr lang="en-US" sz="1800" dirty="0"/>
              <a:t>1540 – 1620 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of 0.7 eV</a:t>
            </a:r>
          </a:p>
          <a:p>
            <a:endParaRPr lang="en-US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44D03D-E504-5975-EEA2-1ABDF079DD42}"/>
              </a:ext>
            </a:extLst>
          </p:cNvPr>
          <p:cNvCxnSpPr>
            <a:cxnSpLocks/>
          </p:cNvCxnSpPr>
          <p:nvPr/>
        </p:nvCxnSpPr>
        <p:spPr>
          <a:xfrm>
            <a:off x="6782119" y="4863490"/>
            <a:ext cx="5433881" cy="36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289AE0-4B5F-DF04-8401-0734651287CF}"/>
              </a:ext>
            </a:extLst>
          </p:cNvPr>
          <p:cNvSpPr/>
          <p:nvPr/>
        </p:nvSpPr>
        <p:spPr>
          <a:xfrm>
            <a:off x="6880651" y="5304878"/>
            <a:ext cx="3905983" cy="591569"/>
          </a:xfrm>
          <a:prstGeom prst="roundRect">
            <a:avLst/>
          </a:prstGeom>
          <a:noFill/>
          <a:ln w="76200"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74804-0AE4-157C-8DC1-0BB4CC613D5C}"/>
              </a:ext>
            </a:extLst>
          </p:cNvPr>
          <p:cNvSpPr txBox="1"/>
          <p:nvPr/>
        </p:nvSpPr>
        <p:spPr>
          <a:xfrm>
            <a:off x="8911516" y="6009933"/>
            <a:ext cx="2849761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Suited to XANES!</a:t>
            </a:r>
          </a:p>
        </p:txBody>
      </p:sp>
      <p:sp>
        <p:nvSpPr>
          <p:cNvPr id="18" name="Bent Arrow 10">
            <a:extLst>
              <a:ext uri="{FF2B5EF4-FFF2-40B4-BE49-F238E27FC236}">
                <a16:creationId xmlns:a16="http://schemas.microsoft.com/office/drawing/2014/main" id="{778C0D6F-C7CF-BC38-EF40-94FDE4284D19}"/>
              </a:ext>
            </a:extLst>
          </p:cNvPr>
          <p:cNvSpPr/>
          <p:nvPr/>
        </p:nvSpPr>
        <p:spPr>
          <a:xfrm rot="10800000" flipH="1">
            <a:off x="8076409" y="5896446"/>
            <a:ext cx="793709" cy="461664"/>
          </a:xfrm>
          <a:prstGeom prst="bentArrow">
            <a:avLst>
              <a:gd name="adj1" fmla="val 19356"/>
              <a:gd name="adj2" fmla="val 25706"/>
              <a:gd name="adj3" fmla="val 25000"/>
              <a:gd name="adj4" fmla="val 46572"/>
            </a:avLst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32" grpId="0"/>
      <p:bldP spid="136" grpId="0" animBg="1"/>
      <p:bldP spid="137" grpId="0" animBg="1"/>
      <p:bldP spid="140" grpId="0" animBg="1"/>
      <p:bldP spid="144" grpId="0"/>
      <p:bldP spid="145" grpId="0"/>
      <p:bldP spid="146" grpId="0"/>
      <p:bldP spid="147" grpId="0" animBg="1"/>
      <p:bldP spid="148" grpId="0"/>
      <p:bldP spid="6" grpId="0"/>
      <p:bldP spid="7" grpId="0"/>
      <p:bldP spid="9" grpId="0" animBg="1"/>
      <p:bldP spid="15" grpId="0"/>
      <p:bldP spid="16" grpId="0" animBg="1"/>
      <p:bldP spid="10" grpId="0" animBg="1"/>
      <p:bldP spid="13" grpId="0" animBg="1"/>
      <p:bldP spid="14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00" y="339314"/>
            <a:ext cx="9687282" cy="591661"/>
          </a:xfrm>
        </p:spPr>
        <p:txBody>
          <a:bodyPr/>
          <a:lstStyle/>
          <a:p>
            <a:r>
              <a:rPr lang="de-DE" sz="3400" dirty="0"/>
              <a:t>Bent-</a:t>
            </a:r>
            <a:r>
              <a:rPr lang="de-DE" sz="3400" dirty="0" err="1"/>
              <a:t>crystal</a:t>
            </a:r>
            <a:r>
              <a:rPr lang="de-DE" sz="3400" dirty="0"/>
              <a:t> </a:t>
            </a:r>
            <a:r>
              <a:rPr lang="de-DE" sz="3400" dirty="0" err="1"/>
              <a:t>Spectrometer</a:t>
            </a:r>
            <a:endParaRPr lang="de-DE" sz="3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3383" y="38842"/>
            <a:ext cx="8976000" cy="189000"/>
          </a:xfrm>
        </p:spPr>
        <p:txBody>
          <a:bodyPr/>
          <a:lstStyle/>
          <a:p>
            <a:r>
              <a:rPr lang="de-DE" dirty="0" err="1"/>
              <a:t>Spectrometer</a:t>
            </a:r>
            <a:r>
              <a:rPr lang="de-DE" dirty="0"/>
              <a:t> Design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73099" y="1649957"/>
            <a:ext cx="6106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Spherically-bent crystal </a:t>
            </a:r>
            <a:r>
              <a:rPr lang="en-US" sz="2200" dirty="0">
                <a:sym typeface="Wingdings" panose="05000000000000000000" pitchFamily="2" charset="2"/>
              </a:rPr>
              <a:t> works similarly to a convex mirror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Spectral focusing in dispersive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1-D imaging in vertical plane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56AEDA-958E-D958-69FC-FAAF01A61B3E}"/>
              </a:ext>
            </a:extLst>
          </p:cNvPr>
          <p:cNvGrpSpPr/>
          <p:nvPr/>
        </p:nvGrpSpPr>
        <p:grpSpPr>
          <a:xfrm>
            <a:off x="4848000" y="1344926"/>
            <a:ext cx="7377776" cy="8033101"/>
            <a:chOff x="4848000" y="1344926"/>
            <a:chExt cx="7377776" cy="8033101"/>
          </a:xfrm>
        </p:grpSpPr>
        <p:sp>
          <p:nvSpPr>
            <p:cNvPr id="70" name="Arc 69"/>
            <p:cNvSpPr/>
            <p:nvPr/>
          </p:nvSpPr>
          <p:spPr>
            <a:xfrm rot="6954829">
              <a:off x="4704392" y="1856643"/>
              <a:ext cx="7664992" cy="7377776"/>
            </a:xfrm>
            <a:prstGeom prst="arc">
              <a:avLst>
                <a:gd name="adj1" fmla="val 8726264"/>
                <a:gd name="adj2" fmla="val 9963630"/>
              </a:avLst>
            </a:prstGeom>
            <a:noFill/>
            <a:ln w="444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636D28-0518-CB2F-1129-312F2173D826}"/>
                </a:ext>
              </a:extLst>
            </p:cNvPr>
            <p:cNvGrpSpPr/>
            <p:nvPr/>
          </p:nvGrpSpPr>
          <p:grpSpPr>
            <a:xfrm>
              <a:off x="6176244" y="1344926"/>
              <a:ext cx="5319321" cy="5248563"/>
              <a:chOff x="6176244" y="1344926"/>
              <a:chExt cx="5319321" cy="5248563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6824051" y="1734485"/>
                <a:ext cx="3687837" cy="3556869"/>
              </a:xfrm>
              <a:prstGeom prst="ellipse">
                <a:avLst/>
              </a:prstGeom>
              <a:solidFill>
                <a:sysClr val="window" lastClr="FFFFFF">
                  <a:alpha val="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V="1">
                <a:off x="7124700" y="1751534"/>
                <a:ext cx="1119763" cy="4161586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8244464" y="1759062"/>
                <a:ext cx="1676776" cy="3117738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6888480" y="1767840"/>
                <a:ext cx="1905000" cy="41910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>
              <a:xfrm flipH="1" flipV="1">
                <a:off x="8785860" y="1752600"/>
                <a:ext cx="1127760" cy="310134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" name="Straight Connector 60"/>
              <p:cNvCxnSpPr>
                <a:stCxn id="73" idx="1"/>
              </p:cNvCxnSpPr>
              <p:nvPr/>
            </p:nvCxnSpPr>
            <p:spPr>
              <a:xfrm flipV="1">
                <a:off x="6889819" y="1813304"/>
                <a:ext cx="2356284" cy="4143488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9234052" y="1788465"/>
                <a:ext cx="546846" cy="3187765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>
              <a:xfrm flipH="1" flipV="1">
                <a:off x="8655523" y="1734488"/>
                <a:ext cx="1125375" cy="3218310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>
              <a:xfrm flipH="1" flipV="1">
                <a:off x="8110162" y="1798628"/>
                <a:ext cx="1684911" cy="3177602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7132320" y="1734488"/>
                <a:ext cx="1523201" cy="4190824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6" name="Straight Connector 65"/>
              <p:cNvCxnSpPr>
                <a:stCxn id="73" idx="6"/>
              </p:cNvCxnSpPr>
              <p:nvPr/>
            </p:nvCxnSpPr>
            <p:spPr>
              <a:xfrm flipV="1">
                <a:off x="7266432" y="1792224"/>
                <a:ext cx="847344" cy="4310607"/>
              </a:xfrm>
              <a:prstGeom prst="line">
                <a:avLst/>
              </a:prstGeom>
              <a:noFill/>
              <a:ln w="381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9398042" y="4680123"/>
                <a:ext cx="794062" cy="54535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Oval 72"/>
              <p:cNvSpPr/>
              <p:nvPr/>
            </p:nvSpPr>
            <p:spPr>
              <a:xfrm>
                <a:off x="6825202" y="5896301"/>
                <a:ext cx="441230" cy="413059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324931" y="1344926"/>
                <a:ext cx="2661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Mica crystal</a:t>
                </a:r>
                <a:endParaRPr lang="de-DE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0008599" y="2307252"/>
                <a:ext cx="1486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Rowland Circle</a:t>
                </a:r>
                <a:endParaRPr lang="de-DE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9499783" y="4928174"/>
                <a:ext cx="1486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  <a:endParaRPr lang="de-DE" dirty="0"/>
              </a:p>
            </p:txBody>
          </p: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>
                <a:off x="6176244" y="1370877"/>
                <a:ext cx="39944" cy="52226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6233322" y="6224157"/>
                <a:ext cx="1486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Source</a:t>
                </a:r>
                <a:endParaRPr lang="de-DE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1FC7C8-EE68-346B-C0B7-8412B17EB181}"/>
              </a:ext>
            </a:extLst>
          </p:cNvPr>
          <p:cNvGrpSpPr/>
          <p:nvPr/>
        </p:nvGrpSpPr>
        <p:grpSpPr>
          <a:xfrm>
            <a:off x="9356650" y="5653753"/>
            <a:ext cx="2746401" cy="554533"/>
            <a:chOff x="9356650" y="5653753"/>
            <a:chExt cx="2746401" cy="554533"/>
          </a:xfrm>
        </p:grpSpPr>
        <p:sp>
          <p:nvSpPr>
            <p:cNvPr id="105" name="Right Arrow 104"/>
            <p:cNvSpPr/>
            <p:nvPr/>
          </p:nvSpPr>
          <p:spPr>
            <a:xfrm rot="19375944">
              <a:off x="10274854" y="5790789"/>
              <a:ext cx="801299" cy="70123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Oval 106"/>
            <p:cNvSpPr/>
            <p:nvPr/>
          </p:nvSpPr>
          <p:spPr>
            <a:xfrm>
              <a:off x="10188323" y="5913465"/>
              <a:ext cx="323565" cy="294821"/>
            </a:xfrm>
            <a:prstGeom prst="ellipse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Oval 107"/>
            <p:cNvSpPr/>
            <p:nvPr/>
          </p:nvSpPr>
          <p:spPr>
            <a:xfrm>
              <a:off x="10287020" y="6001573"/>
              <a:ext cx="123166" cy="11682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356650" y="5653753"/>
              <a:ext cx="1486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Vertical</a:t>
              </a:r>
              <a:endParaRPr lang="de-DE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616085" y="5663019"/>
              <a:ext cx="1486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Dispersive</a:t>
              </a:r>
              <a:endParaRPr lang="de-DE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95631" y="3105571"/>
            <a:ext cx="6104037" cy="1590263"/>
            <a:chOff x="524268" y="3655668"/>
            <a:chExt cx="7230441" cy="2036732"/>
          </a:xfrm>
        </p:grpSpPr>
        <p:grpSp>
          <p:nvGrpSpPr>
            <p:cNvPr id="112" name="Group 111"/>
            <p:cNvGrpSpPr/>
            <p:nvPr/>
          </p:nvGrpSpPr>
          <p:grpSpPr>
            <a:xfrm>
              <a:off x="524268" y="3655668"/>
              <a:ext cx="7230441" cy="2036732"/>
              <a:chOff x="524268" y="3655668"/>
              <a:chExt cx="7230441" cy="2036732"/>
            </a:xfrm>
          </p:grpSpPr>
          <p:sp>
            <p:nvSpPr>
              <p:cNvPr id="102" name="Left-Up Arrow 101"/>
              <p:cNvSpPr/>
              <p:nvPr/>
            </p:nvSpPr>
            <p:spPr>
              <a:xfrm flipH="1">
                <a:off x="6141262" y="4012348"/>
                <a:ext cx="958609" cy="969140"/>
              </a:xfrm>
              <a:prstGeom prst="leftUpArrow">
                <a:avLst>
                  <a:gd name="adj1" fmla="val 3803"/>
                  <a:gd name="adj2" fmla="val 6452"/>
                  <a:gd name="adj3" fmla="val 25000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6267743" y="4893547"/>
                <a:ext cx="1486966" cy="433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Dispersive</a:t>
                </a:r>
                <a:endParaRPr lang="de-DE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835247" y="4035466"/>
                <a:ext cx="919151" cy="9560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24268" y="4991506"/>
                <a:ext cx="1486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Source</a:t>
                </a:r>
                <a:endParaRPr lang="de-DE" dirty="0"/>
              </a:p>
            </p:txBody>
          </p:sp>
          <p:sp>
            <p:nvSpPr>
              <p:cNvPr id="93" name="Right Arrow 92"/>
              <p:cNvSpPr/>
              <p:nvPr/>
            </p:nvSpPr>
            <p:spPr>
              <a:xfrm>
                <a:off x="1999557" y="4289033"/>
                <a:ext cx="846168" cy="432691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35779" y="4035466"/>
                <a:ext cx="126279" cy="9560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918294" y="4027358"/>
                <a:ext cx="126279" cy="95603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230832" y="5219378"/>
                <a:ext cx="2110348" cy="47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On detector</a:t>
                </a:r>
                <a:endParaRPr lang="de-DE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702231" y="3655668"/>
                <a:ext cx="1486966" cy="433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Vertical</a:t>
                </a:r>
                <a:endParaRPr lang="de-DE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>
              <a:off x="3094609" y="3863340"/>
              <a:ext cx="2463658" cy="1337836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7D5CCAB-ADD0-01E9-29B7-F7DBA348357D}"/>
              </a:ext>
            </a:extLst>
          </p:cNvPr>
          <p:cNvSpPr txBox="1"/>
          <p:nvPr/>
        </p:nvSpPr>
        <p:spPr>
          <a:xfrm>
            <a:off x="0" y="992481"/>
            <a:ext cx="700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</a:t>
            </a:r>
            <a:r>
              <a:rPr lang="en-US" sz="1800" dirty="0"/>
              <a:t>ocusing </a:t>
            </a:r>
            <a:r>
              <a:rPr lang="en-US" sz="1800" b="1" dirty="0"/>
              <a:t>S</a:t>
            </a:r>
            <a:r>
              <a:rPr lang="en-US" sz="1800" dirty="0"/>
              <a:t>pectrograph with </a:t>
            </a:r>
            <a:r>
              <a:rPr lang="en-US" sz="1800" b="1" dirty="0"/>
              <a:t>S</a:t>
            </a:r>
            <a:r>
              <a:rPr lang="en-US" sz="1800" dirty="0"/>
              <a:t>patial </a:t>
            </a:r>
            <a:r>
              <a:rPr lang="en-US" sz="1800" b="1" dirty="0"/>
              <a:t>R</a:t>
            </a:r>
            <a:r>
              <a:rPr lang="en-US" sz="1800" dirty="0"/>
              <a:t>esolution in </a:t>
            </a:r>
            <a:r>
              <a:rPr lang="en-US" sz="1800" b="1" dirty="0"/>
              <a:t>1-D</a:t>
            </a:r>
            <a:r>
              <a:rPr lang="en-US" sz="1800" dirty="0"/>
              <a:t> (FSSR-1D)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5A5EEF-C36C-A780-0E7E-E2354E81A7B4}"/>
              </a:ext>
            </a:extLst>
          </p:cNvPr>
          <p:cNvCxnSpPr>
            <a:cxnSpLocks/>
          </p:cNvCxnSpPr>
          <p:nvPr/>
        </p:nvCxnSpPr>
        <p:spPr>
          <a:xfrm>
            <a:off x="-21106" y="1357444"/>
            <a:ext cx="10486519" cy="28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945C42-6EBE-4EEF-C816-119B90B6C705}"/>
              </a:ext>
            </a:extLst>
          </p:cNvPr>
          <p:cNvSpPr txBox="1"/>
          <p:nvPr/>
        </p:nvSpPr>
        <p:spPr>
          <a:xfrm>
            <a:off x="173099" y="4674927"/>
            <a:ext cx="5969010" cy="14157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From simulation: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Energy range of 1465 – 1755 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Resolution of 0.56 eV</a:t>
            </a:r>
          </a:p>
          <a:p>
            <a:endParaRPr lang="en-US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EFFE8F-E80A-23EA-F770-5B9E21036779}"/>
              </a:ext>
            </a:extLst>
          </p:cNvPr>
          <p:cNvSpPr/>
          <p:nvPr/>
        </p:nvSpPr>
        <p:spPr>
          <a:xfrm>
            <a:off x="173098" y="5080768"/>
            <a:ext cx="4489592" cy="712406"/>
          </a:xfrm>
          <a:prstGeom prst="roundRect">
            <a:avLst/>
          </a:prstGeom>
          <a:noFill/>
          <a:ln w="76200"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9BD72-4D58-D5B6-AEE9-B7C8237D619F}"/>
              </a:ext>
            </a:extLst>
          </p:cNvPr>
          <p:cNvSpPr txBox="1"/>
          <p:nvPr/>
        </p:nvSpPr>
        <p:spPr>
          <a:xfrm>
            <a:off x="2517092" y="5925312"/>
            <a:ext cx="2728812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Suited to EXAFS!</a:t>
            </a:r>
          </a:p>
        </p:txBody>
      </p:sp>
      <p:sp>
        <p:nvSpPr>
          <p:cNvPr id="14" name="Bent Arrow 10">
            <a:extLst>
              <a:ext uri="{FF2B5EF4-FFF2-40B4-BE49-F238E27FC236}">
                <a16:creationId xmlns:a16="http://schemas.microsoft.com/office/drawing/2014/main" id="{3F35E98D-93FB-C119-EE76-C5E074894491}"/>
              </a:ext>
            </a:extLst>
          </p:cNvPr>
          <p:cNvSpPr/>
          <p:nvPr/>
        </p:nvSpPr>
        <p:spPr>
          <a:xfrm rot="10800000" flipH="1">
            <a:off x="1681985" y="5811825"/>
            <a:ext cx="793709" cy="461664"/>
          </a:xfrm>
          <a:prstGeom prst="bentArrow">
            <a:avLst>
              <a:gd name="adj1" fmla="val 19356"/>
              <a:gd name="adj2" fmla="val 25706"/>
              <a:gd name="adj3" fmla="val 25000"/>
              <a:gd name="adj4" fmla="val 46572"/>
            </a:avLst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uiExpand="1" build="p" bldLvl="2"/>
      <p:bldP spid="6" grpId="0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24" y="1634814"/>
            <a:ext cx="2287481" cy="2698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43" y="338347"/>
            <a:ext cx="9687282" cy="591661"/>
          </a:xfrm>
        </p:spPr>
        <p:txBody>
          <a:bodyPr/>
          <a:lstStyle/>
          <a:p>
            <a:r>
              <a:rPr lang="en-US" dirty="0"/>
              <a:t>Comparison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917" y="28329"/>
            <a:ext cx="8976000" cy="189000"/>
          </a:xfrm>
        </p:spPr>
        <p:txBody>
          <a:bodyPr/>
          <a:lstStyle/>
          <a:p>
            <a:r>
              <a:rPr lang="de-DE" dirty="0" err="1"/>
              <a:t>Spectrometer</a:t>
            </a:r>
            <a:r>
              <a:rPr lang="de-DE" dirty="0"/>
              <a:t> Design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210556" y="1404929"/>
            <a:ext cx="0" cy="32463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11573" y="1434628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DUCC</a:t>
            </a:r>
            <a:endParaRPr lang="de-DE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69911" y="1404929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FSSR</a:t>
            </a:r>
            <a:endParaRPr lang="de-DE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109335" y="2124336"/>
            <a:ext cx="32659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Flat crystal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simple, robust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ym typeface="Wingdings" panose="05000000000000000000" pitchFamily="2" charset="2"/>
              </a:rPr>
              <a:t>ADP crystal </a:t>
            </a:r>
            <a:r>
              <a:rPr lang="en-US" sz="2200" dirty="0">
                <a:sym typeface="Wingdings" panose="05000000000000000000" pitchFamily="2" charset="2"/>
              </a:rPr>
              <a:t> good crystal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ym typeface="Wingdings" panose="05000000000000000000" pitchFamily="2" charset="2"/>
              </a:rPr>
              <a:t>Dual channel </a:t>
            </a:r>
            <a:r>
              <a:rPr lang="en-US" sz="2200" dirty="0">
                <a:sym typeface="Wingdings" panose="05000000000000000000" pitchFamily="2" charset="2"/>
              </a:rPr>
              <a:t> absorption spectra with one spectrometer</a:t>
            </a:r>
          </a:p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3328" y="2132376"/>
            <a:ext cx="36795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Spherically-bent crystal </a:t>
            </a:r>
            <a:r>
              <a:rPr lang="en-US" sz="2200" dirty="0">
                <a:sym typeface="Wingdings" panose="05000000000000000000" pitchFamily="2" charset="2"/>
              </a:rPr>
              <a:t> high intensity and resolution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ym typeface="Wingdings" panose="05000000000000000000" pitchFamily="2" charset="2"/>
              </a:rPr>
              <a:t>Mica crystal </a:t>
            </a:r>
            <a:r>
              <a:rPr lang="en-US" sz="2200" dirty="0">
                <a:sym typeface="Wingdings" panose="05000000000000000000" pitchFamily="2" charset="2"/>
              </a:rPr>
              <a:t> common in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ym typeface="Wingdings" panose="05000000000000000000" pitchFamily="2" charset="2"/>
              </a:rPr>
              <a:t>1-D imaging </a:t>
            </a:r>
            <a:r>
              <a:rPr lang="en-US" sz="2200" dirty="0">
                <a:sym typeface="Wingdings" panose="05000000000000000000" pitchFamily="2" charset="2"/>
              </a:rPr>
              <a:t> good signal-to-noise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ym typeface="Wingdings" panose="05000000000000000000" pitchFamily="2" charset="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594C49-8BB5-3782-CFB7-DC77E0EE8E9F}"/>
              </a:ext>
            </a:extLst>
          </p:cNvPr>
          <p:cNvGrpSpPr/>
          <p:nvPr/>
        </p:nvGrpSpPr>
        <p:grpSpPr>
          <a:xfrm>
            <a:off x="3278142" y="1838359"/>
            <a:ext cx="2837167" cy="2354780"/>
            <a:chOff x="3278142" y="1838359"/>
            <a:chExt cx="2837167" cy="23547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C1948B-E02D-58EA-5AD8-BC374C361771}"/>
                </a:ext>
              </a:extLst>
            </p:cNvPr>
            <p:cNvGrpSpPr/>
            <p:nvPr/>
          </p:nvGrpSpPr>
          <p:grpSpPr>
            <a:xfrm>
              <a:off x="3278142" y="1838359"/>
              <a:ext cx="2837167" cy="2354780"/>
              <a:chOff x="3164522" y="1859657"/>
              <a:chExt cx="2837167" cy="2354780"/>
            </a:xfrm>
          </p:grpSpPr>
          <p:grpSp>
            <p:nvGrpSpPr>
              <p:cNvPr id="21" name="Group 20"/>
              <p:cNvGrpSpPr/>
              <p:nvPr/>
            </p:nvGrpSpPr>
            <p:grpSpPr>
              <a:xfrm rot="16200000">
                <a:off x="3410003" y="1614176"/>
                <a:ext cx="2346205" cy="2837167"/>
                <a:chOff x="1217832" y="1154657"/>
                <a:chExt cx="4603829" cy="5456109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217832" y="3278623"/>
                  <a:ext cx="45719" cy="1008992"/>
                </a:xfrm>
                <a:prstGeom prst="rect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2052815" y="4480503"/>
                  <a:ext cx="57150" cy="394654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1259494" y="3803076"/>
                  <a:ext cx="2355595" cy="227477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4E8A"/>
                  </a:solidFill>
                  <a:prstDash val="solid"/>
                  <a:miter lim="800000"/>
                  <a:tailEnd type="none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>
                <a:xfrm rot="2880000" flipV="1">
                  <a:off x="754442" y="4940134"/>
                  <a:ext cx="3053955" cy="48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70C0"/>
                  </a:solidFill>
                  <a:prstDash val="solid"/>
                  <a:miter lim="800000"/>
                  <a:tailEnd type="none"/>
                </a:ln>
                <a:effectLst/>
              </p:spPr>
            </p:cxnSp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1259493" y="1549949"/>
                  <a:ext cx="2339625" cy="225935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B90F22"/>
                  </a:solidFill>
                  <a:prstDash val="solid"/>
                  <a:miter lim="800000"/>
                  <a:tailEnd type="none"/>
                </a:ln>
                <a:effectLst/>
              </p:spPr>
            </p:cxnSp>
            <p:cxnSp>
              <p:nvCxnSpPr>
                <p:cNvPr id="30" name="Straight Arrow Connector 29"/>
                <p:cNvCxnSpPr/>
                <p:nvPr/>
              </p:nvCxnSpPr>
              <p:spPr>
                <a:xfrm rot="18720000">
                  <a:off x="754442" y="2681394"/>
                  <a:ext cx="3053955" cy="48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FF0000"/>
                  </a:solidFill>
                  <a:prstDash val="solid"/>
                  <a:miter lim="800000"/>
                  <a:tailEnd type="none"/>
                </a:ln>
                <a:effectLst/>
              </p:spPr>
            </p:cxnSp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613869" y="4133545"/>
                  <a:ext cx="2010747" cy="1941758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4E8A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3" name="Straight Arrow Connector 32"/>
                <p:cNvCxnSpPr/>
                <p:nvPr/>
              </p:nvCxnSpPr>
              <p:spPr>
                <a:xfrm flipV="1">
                  <a:off x="3303347" y="3494318"/>
                  <a:ext cx="2321423" cy="257820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70C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3600000" y="1551415"/>
                  <a:ext cx="2011934" cy="194290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B90F2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3289478" y="1554196"/>
                  <a:ext cx="2322456" cy="257934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36" name="Rectangle 35"/>
                <p:cNvSpPr/>
                <p:nvPr/>
              </p:nvSpPr>
              <p:spPr>
                <a:xfrm>
                  <a:off x="5624616" y="3471815"/>
                  <a:ext cx="197045" cy="714131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879862" y="1408142"/>
                  <a:ext cx="1106471" cy="117464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5624616" y="3471815"/>
                  <a:ext cx="45719" cy="714131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408188" y="311069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4717109" y="5131611"/>
                  <a:ext cx="1004493" cy="1479155"/>
                  <a:chOff x="5762812" y="1615352"/>
                  <a:chExt cx="1004493" cy="1479155"/>
                </a:xfrm>
              </p:grpSpPr>
              <p:sp>
                <p:nvSpPr>
                  <p:cNvPr id="43" name="Rectangle 42"/>
                  <p:cNvSpPr/>
                  <p:nvPr/>
                </p:nvSpPr>
                <p:spPr>
                  <a:xfrm>
                    <a:off x="5762812" y="1615352"/>
                    <a:ext cx="1004493" cy="1044712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5934940" y="1775968"/>
                    <a:ext cx="685937" cy="1318539"/>
                    <a:chOff x="9015267" y="3197435"/>
                    <a:chExt cx="685937" cy="1318539"/>
                  </a:xfrm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9371269" y="3197750"/>
                      <a:ext cx="169437" cy="714132"/>
                    </a:xfrm>
                    <a:prstGeom prst="rect">
                      <a:avLst/>
                    </a:prstGeom>
                    <a:solidFill>
                      <a:srgbClr val="004E8A"/>
                    </a:solidFill>
                    <a:ln w="12700" cap="flat" cmpd="sng" algn="ctr">
                      <a:solidFill>
                        <a:srgbClr val="ED7D31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46" name="Straight Arrow Connector 45"/>
                    <p:cNvCxnSpPr/>
                    <p:nvPr/>
                  </p:nvCxnSpPr>
                  <p:spPr>
                    <a:xfrm flipV="1">
                      <a:off x="9015267" y="3219234"/>
                      <a:ext cx="0" cy="69162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rgbClr val="B90F22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47" name="Straight Arrow Connector 46"/>
                    <p:cNvCxnSpPr/>
                    <p:nvPr/>
                  </p:nvCxnSpPr>
                  <p:spPr>
                    <a:xfrm>
                      <a:off x="9701204" y="3219234"/>
                      <a:ext cx="0" cy="69162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rgbClr val="004E8A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9506869" y="414664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49" name="Rectangle 48"/>
                    <p:cNvSpPr/>
                    <p:nvPr/>
                  </p:nvSpPr>
                  <p:spPr>
                    <a:xfrm>
                      <a:off x="9172154" y="3197435"/>
                      <a:ext cx="169437" cy="714132"/>
                    </a:xfrm>
                    <a:prstGeom prst="rect">
                      <a:avLst/>
                    </a:prstGeom>
                    <a:solidFill>
                      <a:srgbClr val="B90F22"/>
                    </a:solidFill>
                    <a:ln w="12700" cap="flat" cmpd="sng" algn="ctr">
                      <a:solidFill>
                        <a:srgbClr val="ED7D31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41" name="Straight Connector 40"/>
                <p:cNvCxnSpPr/>
                <p:nvPr/>
              </p:nvCxnSpPr>
              <p:spPr>
                <a:xfrm rot="5400000">
                  <a:off x="4338964" y="3862621"/>
                  <a:ext cx="1641804" cy="88551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alpha val="50000"/>
                    </a:sysClr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42" name="Straight Connector 41"/>
                <p:cNvCxnSpPr/>
                <p:nvPr/>
              </p:nvCxnSpPr>
              <p:spPr>
                <a:xfrm rot="5400000" flipV="1">
                  <a:off x="5184362" y="4587550"/>
                  <a:ext cx="964145" cy="11332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alpha val="50000"/>
                    </a:sysClr>
                  </a:solidFill>
                  <a:prstDash val="sysDash"/>
                  <a:miter lim="800000"/>
                </a:ln>
                <a:effectLst/>
              </p:spPr>
            </p:cxnSp>
          </p:grp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C0A738ED-2342-FF03-895D-AF1D01ADBCDD}"/>
                  </a:ext>
                </a:extLst>
              </p:cNvPr>
              <p:cNvSpPr/>
              <p:nvPr/>
            </p:nvSpPr>
            <p:spPr>
              <a:xfrm rot="10800000">
                <a:off x="4479972" y="2633260"/>
                <a:ext cx="130006" cy="1581177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>
                    <a:alpha val="96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A50BB7-724A-BEC7-397D-DFA6F33605FA}"/>
                </a:ext>
              </a:extLst>
            </p:cNvPr>
            <p:cNvSpPr/>
            <p:nvPr/>
          </p:nvSpPr>
          <p:spPr>
            <a:xfrm rot="16200000">
              <a:off x="5593344" y="3025080"/>
              <a:ext cx="563880" cy="6108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C7F9CD5-6009-F227-DAEB-2226C8BC7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969983"/>
              </p:ext>
            </p:extLst>
          </p:nvPr>
        </p:nvGraphicFramePr>
        <p:xfrm>
          <a:off x="2698353" y="4794224"/>
          <a:ext cx="6833911" cy="14100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75954633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26403457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982660134"/>
                    </a:ext>
                  </a:extLst>
                </a:gridCol>
                <a:gridCol w="1613911">
                  <a:extLst>
                    <a:ext uri="{9D8B030D-6E8A-4147-A177-3AD203B41FA5}">
                      <a16:colId xmlns:a16="http://schemas.microsoft.com/office/drawing/2014/main" val="1873941464"/>
                    </a:ext>
                  </a:extLst>
                </a:gridCol>
              </a:tblGrid>
              <a:tr h="323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Spectrometer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Regime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Energy Range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40671"/>
                  </a:ext>
                </a:extLst>
              </a:tr>
              <a:tr h="52213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DUCC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XANES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1540 – 1620 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0.7 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7720"/>
                  </a:ext>
                </a:extLst>
              </a:tr>
              <a:tr h="5221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FSSR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EXAFS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1465 – 1755 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0.56 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77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87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15" y="350458"/>
            <a:ext cx="9426761" cy="642357"/>
          </a:xfrm>
        </p:spPr>
        <p:txBody>
          <a:bodyPr/>
          <a:lstStyle/>
          <a:p>
            <a:r>
              <a:rPr lang="en-US" dirty="0"/>
              <a:t>Fabrication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06882" y="1117910"/>
            <a:ext cx="4486422" cy="452078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/>
              <a:t>             DUCC: </a:t>
            </a:r>
            <a:r>
              <a:rPr lang="en-US" dirty="0"/>
              <a:t>Flat crystal design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Spectrometer</a:t>
            </a:r>
            <a:r>
              <a:rPr lang="de-DE" dirty="0"/>
              <a:t> Design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85" y="1525867"/>
            <a:ext cx="2043437" cy="241079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10133" r="3042" b="3719"/>
          <a:stretch/>
        </p:blipFill>
        <p:spPr>
          <a:xfrm>
            <a:off x="3712583" y="636586"/>
            <a:ext cx="2021094" cy="2773409"/>
          </a:xfrm>
          <a:prstGeom prst="rect">
            <a:avLst/>
          </a:prstGeom>
        </p:spPr>
      </p:pic>
      <p:sp>
        <p:nvSpPr>
          <p:cNvPr id="38" name="Left Arrow 37"/>
          <p:cNvSpPr/>
          <p:nvPr/>
        </p:nvSpPr>
        <p:spPr>
          <a:xfrm flipH="1">
            <a:off x="2716794" y="2240426"/>
            <a:ext cx="798947" cy="592994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6098905" y="0"/>
            <a:ext cx="0" cy="65055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Arrow 41"/>
          <p:cNvSpPr/>
          <p:nvPr/>
        </p:nvSpPr>
        <p:spPr>
          <a:xfrm flipH="1">
            <a:off x="8281739" y="2314474"/>
            <a:ext cx="721307" cy="592994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r="7733"/>
          <a:stretch/>
        </p:blipFill>
        <p:spPr>
          <a:xfrm flipV="1">
            <a:off x="9100365" y="1447744"/>
            <a:ext cx="2853958" cy="2611164"/>
          </a:xfrm>
          <a:prstGeom prst="rect">
            <a:avLst/>
          </a:prstGeom>
        </p:spPr>
      </p:pic>
      <p:pic>
        <p:nvPicPr>
          <p:cNvPr id="41" name="Picture 40" descr="A metal piece on a table&#10;&#10;Description automatically generated">
            <a:extLst>
              <a:ext uri="{FF2B5EF4-FFF2-40B4-BE49-F238E27FC236}">
                <a16:creationId xmlns:a16="http://schemas.microsoft.com/office/drawing/2014/main" id="{B8E1A350-1A41-80A4-528D-08D1EAB398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6" t="13544" r="-1864" b="29011"/>
          <a:stretch/>
        </p:blipFill>
        <p:spPr>
          <a:xfrm>
            <a:off x="1790934" y="3991841"/>
            <a:ext cx="2604519" cy="2483004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DB67C57-7174-D55D-6959-EA57A37744D5}"/>
              </a:ext>
            </a:extLst>
          </p:cNvPr>
          <p:cNvSpPr txBox="1">
            <a:spLocks/>
          </p:cNvSpPr>
          <p:nvPr/>
        </p:nvSpPr>
        <p:spPr>
          <a:xfrm>
            <a:off x="5016000" y="1117910"/>
            <a:ext cx="4486422" cy="4520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" panose="05000000000000000000" pitchFamily="2" charset="2"/>
              <a:buNone/>
            </a:pPr>
            <a:r>
              <a:rPr lang="en-US" b="1" dirty="0"/>
              <a:t>             FSSR: </a:t>
            </a:r>
            <a:r>
              <a:rPr lang="en-US" dirty="0"/>
              <a:t>Bent crystal design</a:t>
            </a:r>
          </a:p>
        </p:txBody>
      </p:sp>
      <p:sp>
        <p:nvSpPr>
          <p:cNvPr id="47" name="Left Arrow 41">
            <a:extLst>
              <a:ext uri="{FF2B5EF4-FFF2-40B4-BE49-F238E27FC236}">
                <a16:creationId xmlns:a16="http://schemas.microsoft.com/office/drawing/2014/main" id="{3FE88624-A13B-BE1E-A593-6023275B51C8}"/>
              </a:ext>
            </a:extLst>
          </p:cNvPr>
          <p:cNvSpPr/>
          <p:nvPr/>
        </p:nvSpPr>
        <p:spPr>
          <a:xfrm rot="7278145" flipH="1">
            <a:off x="3660161" y="3446428"/>
            <a:ext cx="453397" cy="592994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5161CD9-D6CE-B66C-8346-4B1A341432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2644" r="26081" b="11637"/>
          <a:stretch/>
        </p:blipFill>
        <p:spPr>
          <a:xfrm>
            <a:off x="6566155" y="4190703"/>
            <a:ext cx="3103358" cy="2282860"/>
          </a:xfrm>
          <a:prstGeom prst="rect">
            <a:avLst/>
          </a:prstGeom>
        </p:spPr>
      </p:pic>
      <p:sp>
        <p:nvSpPr>
          <p:cNvPr id="50" name="Left Arrow 41">
            <a:extLst>
              <a:ext uri="{FF2B5EF4-FFF2-40B4-BE49-F238E27FC236}">
                <a16:creationId xmlns:a16="http://schemas.microsoft.com/office/drawing/2014/main" id="{D112FD6D-D40E-19F4-4D57-AA86F8865486}"/>
              </a:ext>
            </a:extLst>
          </p:cNvPr>
          <p:cNvSpPr/>
          <p:nvPr/>
        </p:nvSpPr>
        <p:spPr>
          <a:xfrm rot="7997459" flipH="1">
            <a:off x="8432235" y="3625101"/>
            <a:ext cx="583492" cy="592994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5B53E6-A318-6F30-70B8-02927457D354}"/>
              </a:ext>
            </a:extLst>
          </p:cNvPr>
          <p:cNvGrpSpPr/>
          <p:nvPr/>
        </p:nvGrpSpPr>
        <p:grpSpPr>
          <a:xfrm>
            <a:off x="-49860" y="1433581"/>
            <a:ext cx="2837167" cy="2354780"/>
            <a:chOff x="3278142" y="1838359"/>
            <a:chExt cx="2837167" cy="235478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304B99D-0E86-72B6-9CBB-7937553E2460}"/>
                </a:ext>
              </a:extLst>
            </p:cNvPr>
            <p:cNvGrpSpPr/>
            <p:nvPr/>
          </p:nvGrpSpPr>
          <p:grpSpPr>
            <a:xfrm>
              <a:off x="3278142" y="1838359"/>
              <a:ext cx="2837167" cy="2354780"/>
              <a:chOff x="3164522" y="1859657"/>
              <a:chExt cx="2837167" cy="235478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B6457A0-6ED8-90D1-543F-00733133D5E3}"/>
                  </a:ext>
                </a:extLst>
              </p:cNvPr>
              <p:cNvGrpSpPr/>
              <p:nvPr/>
            </p:nvGrpSpPr>
            <p:grpSpPr>
              <a:xfrm rot="16200000">
                <a:off x="3410003" y="1614176"/>
                <a:ext cx="2346205" cy="2837167"/>
                <a:chOff x="1217832" y="1154657"/>
                <a:chExt cx="4603829" cy="5456109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D32B805-E0E3-8E6F-AE34-5ECEA0380907}"/>
                    </a:ext>
                  </a:extLst>
                </p:cNvPr>
                <p:cNvSpPr/>
                <p:nvPr/>
              </p:nvSpPr>
              <p:spPr>
                <a:xfrm>
                  <a:off x="1217832" y="3278623"/>
                  <a:ext cx="45719" cy="1008992"/>
                </a:xfrm>
                <a:prstGeom prst="rect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B98501F0-ACDF-81C1-80F5-617270ECE503}"/>
                    </a:ext>
                  </a:extLst>
                </p:cNvPr>
                <p:cNvSpPr/>
                <p:nvPr/>
              </p:nvSpPr>
              <p:spPr>
                <a:xfrm>
                  <a:off x="2052815" y="4480503"/>
                  <a:ext cx="57150" cy="394654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A35CFF7D-D8FB-1CD3-400D-BC0BE7FDF2B3}"/>
                    </a:ext>
                  </a:extLst>
                </p:cNvPr>
                <p:cNvCxnSpPr/>
                <p:nvPr/>
              </p:nvCxnSpPr>
              <p:spPr>
                <a:xfrm>
                  <a:off x="1259494" y="3803076"/>
                  <a:ext cx="2355595" cy="227477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4E8A"/>
                  </a:solidFill>
                  <a:prstDash val="solid"/>
                  <a:miter lim="800000"/>
                  <a:tailEnd type="none"/>
                </a:ln>
                <a:effectLst/>
              </p:spPr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08DE2DCE-CA42-A898-324E-06ADAED3E7CE}"/>
                    </a:ext>
                  </a:extLst>
                </p:cNvPr>
                <p:cNvCxnSpPr/>
                <p:nvPr/>
              </p:nvCxnSpPr>
              <p:spPr>
                <a:xfrm rot="2880000" flipV="1">
                  <a:off x="754442" y="4940134"/>
                  <a:ext cx="3053955" cy="48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70C0"/>
                  </a:solidFill>
                  <a:prstDash val="solid"/>
                  <a:miter lim="800000"/>
                  <a:tailEnd type="none"/>
                </a:ln>
                <a:effectLst/>
              </p:spPr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40160D46-F817-A401-89FD-19746AB97CD6}"/>
                    </a:ext>
                  </a:extLst>
                </p:cNvPr>
                <p:cNvCxnSpPr/>
                <p:nvPr/>
              </p:nvCxnSpPr>
              <p:spPr>
                <a:xfrm flipV="1">
                  <a:off x="1259493" y="1549949"/>
                  <a:ext cx="2339625" cy="225935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B90F22"/>
                  </a:solidFill>
                  <a:prstDash val="solid"/>
                  <a:miter lim="800000"/>
                  <a:tailEnd type="none"/>
                </a:ln>
                <a:effectLst/>
              </p:spPr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C9B67B1-9418-93BF-7FBB-1973CEF03CA1}"/>
                    </a:ext>
                  </a:extLst>
                </p:cNvPr>
                <p:cNvCxnSpPr/>
                <p:nvPr/>
              </p:nvCxnSpPr>
              <p:spPr>
                <a:xfrm rot="18720000">
                  <a:off x="754442" y="2681394"/>
                  <a:ext cx="3053955" cy="48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FF0000"/>
                  </a:solidFill>
                  <a:prstDash val="solid"/>
                  <a:miter lim="800000"/>
                  <a:tailEnd type="none"/>
                </a:ln>
                <a:effectLst/>
              </p:spPr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EE58AAD4-1281-0D2F-719E-0A0AE3B09249}"/>
                    </a:ext>
                  </a:extLst>
                </p:cNvPr>
                <p:cNvCxnSpPr/>
                <p:nvPr/>
              </p:nvCxnSpPr>
              <p:spPr>
                <a:xfrm flipV="1">
                  <a:off x="3613869" y="4133545"/>
                  <a:ext cx="2010747" cy="1941758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4E8A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6CC8D9EE-65F2-1261-A5B2-EF5511ACBE66}"/>
                    </a:ext>
                  </a:extLst>
                </p:cNvPr>
                <p:cNvCxnSpPr/>
                <p:nvPr/>
              </p:nvCxnSpPr>
              <p:spPr>
                <a:xfrm flipV="1">
                  <a:off x="3303347" y="3494318"/>
                  <a:ext cx="2321423" cy="2578202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70C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2752D58-16BB-BC9E-7100-6599814AB579}"/>
                    </a:ext>
                  </a:extLst>
                </p:cNvPr>
                <p:cNvCxnSpPr/>
                <p:nvPr/>
              </p:nvCxnSpPr>
              <p:spPr>
                <a:xfrm>
                  <a:off x="3600000" y="1551415"/>
                  <a:ext cx="2011934" cy="194290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B90F2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D2F47C68-948C-903E-BAE6-B411B8114F0C}"/>
                    </a:ext>
                  </a:extLst>
                </p:cNvPr>
                <p:cNvCxnSpPr/>
                <p:nvPr/>
              </p:nvCxnSpPr>
              <p:spPr>
                <a:xfrm>
                  <a:off x="3289478" y="1554196"/>
                  <a:ext cx="2322456" cy="257934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35D225FF-CA8B-97A3-00DA-7F7170B5D918}"/>
                    </a:ext>
                  </a:extLst>
                </p:cNvPr>
                <p:cNvSpPr/>
                <p:nvPr/>
              </p:nvSpPr>
              <p:spPr>
                <a:xfrm>
                  <a:off x="5624616" y="3471815"/>
                  <a:ext cx="197045" cy="714131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FDA0F73-C9FF-DC4C-0AE3-D4061B8255E3}"/>
                    </a:ext>
                  </a:extLst>
                </p:cNvPr>
                <p:cNvSpPr/>
                <p:nvPr/>
              </p:nvSpPr>
              <p:spPr>
                <a:xfrm>
                  <a:off x="2879862" y="1408142"/>
                  <a:ext cx="1106471" cy="117464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AB9015D-C256-3B4A-D7DD-6DF90709BEC4}"/>
                    </a:ext>
                  </a:extLst>
                </p:cNvPr>
                <p:cNvSpPr/>
                <p:nvPr/>
              </p:nvSpPr>
              <p:spPr>
                <a:xfrm>
                  <a:off x="5624616" y="3471815"/>
                  <a:ext cx="45719" cy="714131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75CED2B-7FE6-CDF4-B802-67CCA8EDDC4B}"/>
                    </a:ext>
                  </a:extLst>
                </p:cNvPr>
                <p:cNvSpPr txBox="1"/>
                <p:nvPr/>
              </p:nvSpPr>
              <p:spPr>
                <a:xfrm>
                  <a:off x="5408188" y="311069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4A6FC38E-C241-E150-C769-BE118E4F9373}"/>
                    </a:ext>
                  </a:extLst>
                </p:cNvPr>
                <p:cNvGrpSpPr/>
                <p:nvPr/>
              </p:nvGrpSpPr>
              <p:grpSpPr>
                <a:xfrm>
                  <a:off x="4717109" y="5131611"/>
                  <a:ext cx="1004493" cy="1479155"/>
                  <a:chOff x="5762812" y="1615352"/>
                  <a:chExt cx="1004493" cy="1479155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3E5E0DF1-E159-9B70-B82B-8DDA239B0E82}"/>
                      </a:ext>
                    </a:extLst>
                  </p:cNvPr>
                  <p:cNvSpPr/>
                  <p:nvPr/>
                </p:nvSpPr>
                <p:spPr>
                  <a:xfrm>
                    <a:off x="5762812" y="1615352"/>
                    <a:ext cx="1004493" cy="1044712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A6D353D2-E6B5-62E1-10DC-30CD94F6AB02}"/>
                      </a:ext>
                    </a:extLst>
                  </p:cNvPr>
                  <p:cNvGrpSpPr/>
                  <p:nvPr/>
                </p:nvGrpSpPr>
                <p:grpSpPr>
                  <a:xfrm>
                    <a:off x="5934940" y="1775968"/>
                    <a:ext cx="685937" cy="1318539"/>
                    <a:chOff x="9015267" y="3197435"/>
                    <a:chExt cx="685937" cy="1318539"/>
                  </a:xfrm>
                </p:grpSpPr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FFD333B-624A-7CCE-07CE-E47A83A61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1269" y="3197750"/>
                      <a:ext cx="169437" cy="714132"/>
                    </a:xfrm>
                    <a:prstGeom prst="rect">
                      <a:avLst/>
                    </a:prstGeom>
                    <a:solidFill>
                      <a:srgbClr val="004E8A"/>
                    </a:solidFill>
                    <a:ln w="12700" cap="flat" cmpd="sng" algn="ctr">
                      <a:solidFill>
                        <a:srgbClr val="ED7D31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1" name="Straight Arrow Connector 70">
                      <a:extLst>
                        <a:ext uri="{FF2B5EF4-FFF2-40B4-BE49-F238E27FC236}">
                          <a16:creationId xmlns:a16="http://schemas.microsoft.com/office/drawing/2014/main" id="{AA5DBDDC-4849-DBAF-CE7E-7F1A3708C84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9015267" y="3219234"/>
                      <a:ext cx="0" cy="69162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rgbClr val="B90F22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72" name="Straight Arrow Connector 71">
                      <a:extLst>
                        <a:ext uri="{FF2B5EF4-FFF2-40B4-BE49-F238E27FC236}">
                          <a16:creationId xmlns:a16="http://schemas.microsoft.com/office/drawing/2014/main" id="{4D4A2637-845C-BB78-1DBE-E1470A48FF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701204" y="3219234"/>
                      <a:ext cx="0" cy="69162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rgbClr val="004E8A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2A222679-F762-436D-7C80-63AFA1FFC2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06869" y="414664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BF194FE0-F706-254C-A592-4610B2D0DD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2154" y="3197435"/>
                      <a:ext cx="169437" cy="714132"/>
                    </a:xfrm>
                    <a:prstGeom prst="rect">
                      <a:avLst/>
                    </a:prstGeom>
                    <a:solidFill>
                      <a:srgbClr val="B90F22"/>
                    </a:solidFill>
                    <a:ln w="12700" cap="flat" cmpd="sng" algn="ctr">
                      <a:solidFill>
                        <a:srgbClr val="ED7D31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3BA3849-66FA-5480-F75E-98EC5DA139A7}"/>
                    </a:ext>
                  </a:extLst>
                </p:cNvPr>
                <p:cNvCxnSpPr/>
                <p:nvPr/>
              </p:nvCxnSpPr>
              <p:spPr>
                <a:xfrm rot="5400000">
                  <a:off x="4338964" y="3862621"/>
                  <a:ext cx="1641804" cy="88551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alpha val="50000"/>
                    </a:sysClr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79B3A68B-4D61-406F-C9D5-9BEA622ABD76}"/>
                    </a:ext>
                  </a:extLst>
                </p:cNvPr>
                <p:cNvCxnSpPr/>
                <p:nvPr/>
              </p:nvCxnSpPr>
              <p:spPr>
                <a:xfrm rot="5400000" flipV="1">
                  <a:off x="5184362" y="4587550"/>
                  <a:ext cx="964145" cy="11332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>
                      <a:alpha val="50000"/>
                    </a:sysClr>
                  </a:solidFill>
                  <a:prstDash val="sysDash"/>
                  <a:miter lim="800000"/>
                </a:ln>
                <a:effectLst/>
              </p:spPr>
            </p:cxnSp>
          </p:grp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C9EAEA4-7267-F0AD-0D35-F085B83E60CA}"/>
                  </a:ext>
                </a:extLst>
              </p:cNvPr>
              <p:cNvSpPr/>
              <p:nvPr/>
            </p:nvSpPr>
            <p:spPr>
              <a:xfrm rot="10800000">
                <a:off x="4479972" y="2633260"/>
                <a:ext cx="130006" cy="1581177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>
                    <a:alpha val="96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588E7B6-55D3-164D-B4D4-D9CE27284350}"/>
                </a:ext>
              </a:extLst>
            </p:cNvPr>
            <p:cNvSpPr/>
            <p:nvPr/>
          </p:nvSpPr>
          <p:spPr>
            <a:xfrm rot="16200000">
              <a:off x="5593344" y="3025080"/>
              <a:ext cx="563880" cy="6108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59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  <p:bldP spid="42" grpId="0" animBg="1"/>
      <p:bldP spid="44" grpId="0" uiExpand="1" build="p"/>
      <p:bldP spid="47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D61C67-FB06-26B8-56B5-6CE927E1F63C}"/>
              </a:ext>
            </a:extLst>
          </p:cNvPr>
          <p:cNvGrpSpPr/>
          <p:nvPr/>
        </p:nvGrpSpPr>
        <p:grpSpPr>
          <a:xfrm>
            <a:off x="954225" y="3395970"/>
            <a:ext cx="4200752" cy="2873517"/>
            <a:chOff x="2449404" y="1205629"/>
            <a:chExt cx="7713209" cy="52601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689530-D3D7-DE4A-9C9F-6AEA3B9039E3}"/>
                </a:ext>
              </a:extLst>
            </p:cNvPr>
            <p:cNvSpPr/>
            <p:nvPr/>
          </p:nvSpPr>
          <p:spPr>
            <a:xfrm>
              <a:off x="4310496" y="6137192"/>
              <a:ext cx="2971318" cy="3285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KAP Crystal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3DCC119-11BB-081F-C21F-3F04A857C1ED}"/>
                </a:ext>
              </a:extLst>
            </p:cNvPr>
            <p:cNvSpPr/>
            <p:nvPr/>
          </p:nvSpPr>
          <p:spPr>
            <a:xfrm>
              <a:off x="2449404" y="2634272"/>
              <a:ext cx="110373" cy="1046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F4FA75-DF76-1E74-EBC1-0E7C5E571F98}"/>
                </a:ext>
              </a:extLst>
            </p:cNvPr>
            <p:cNvSpPr/>
            <p:nvPr/>
          </p:nvSpPr>
          <p:spPr>
            <a:xfrm>
              <a:off x="9495247" y="1205629"/>
              <a:ext cx="105364" cy="27739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D3AC7A6-2E95-37DF-15A5-F5806A10E87B}"/>
                </a:ext>
              </a:extLst>
            </p:cNvPr>
            <p:cNvCxnSpPr>
              <a:cxnSpLocks/>
              <a:stCxn id="26" idx="5"/>
              <a:endCxn id="19" idx="0"/>
            </p:cNvCxnSpPr>
            <p:nvPr/>
          </p:nvCxnSpPr>
          <p:spPr>
            <a:xfrm>
              <a:off x="2543613" y="2723586"/>
              <a:ext cx="3252543" cy="3413606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7C5F72-705A-494A-DBDF-6E6596DD014F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5796156" y="2606116"/>
              <a:ext cx="3703108" cy="3531076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93B41-75A7-8AF3-1C13-25C84CFBFE76}"/>
                </a:ext>
              </a:extLst>
            </p:cNvPr>
            <p:cNvCxnSpPr/>
            <p:nvPr/>
          </p:nvCxnSpPr>
          <p:spPr>
            <a:xfrm>
              <a:off x="2556636" y="2738908"/>
              <a:ext cx="2675912" cy="338545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9C242F-D81B-6728-4076-8919DBFA0C30}"/>
                </a:ext>
              </a:extLst>
            </p:cNvPr>
            <p:cNvCxnSpPr/>
            <p:nvPr/>
          </p:nvCxnSpPr>
          <p:spPr>
            <a:xfrm flipV="1">
              <a:off x="5232548" y="1223690"/>
              <a:ext cx="4265923" cy="4886688"/>
            </a:xfrm>
            <a:prstGeom prst="line">
              <a:avLst/>
            </a:prstGeom>
            <a:ln w="127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513BD6A-7B2E-A011-AAF4-14ECF69224D8}"/>
                    </a:ext>
                  </a:extLst>
                </p:cNvPr>
                <p:cNvSpPr txBox="1"/>
                <p:nvPr/>
              </p:nvSpPr>
              <p:spPr>
                <a:xfrm>
                  <a:off x="9600610" y="1759139"/>
                  <a:ext cx="562003" cy="8264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i="1" dirty="0"/>
                </a:p>
                <a:p>
                  <a:endParaRPr lang="de-DE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513BD6A-7B2E-A011-AAF4-14ECF6922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0610" y="1759139"/>
                  <a:ext cx="562003" cy="826409"/>
                </a:xfrm>
                <a:prstGeom prst="rect">
                  <a:avLst/>
                </a:prstGeom>
                <a:blipFill>
                  <a:blip r:embed="rId3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21DF53-7748-65BA-DAD1-A67E17783A4C}"/>
                </a:ext>
              </a:extLst>
            </p:cNvPr>
            <p:cNvCxnSpPr/>
            <p:nvPr/>
          </p:nvCxnSpPr>
          <p:spPr>
            <a:xfrm flipH="1" flipV="1">
              <a:off x="9707842" y="1223690"/>
              <a:ext cx="0" cy="1410582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4677C7D-26C9-19D4-B9DF-3798AA3C797B}"/>
              </a:ext>
            </a:extLst>
          </p:cNvPr>
          <p:cNvSpPr/>
          <p:nvPr/>
        </p:nvSpPr>
        <p:spPr>
          <a:xfrm>
            <a:off x="696000" y="3356582"/>
            <a:ext cx="4680000" cy="3123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3B5F9E-7E75-72AA-3B6A-ADC70DB3B77F}"/>
              </a:ext>
            </a:extLst>
          </p:cNvPr>
          <p:cNvSpPr/>
          <p:nvPr/>
        </p:nvSpPr>
        <p:spPr>
          <a:xfrm>
            <a:off x="10064222" y="119860"/>
            <a:ext cx="2127778" cy="1432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63D6-774A-16D8-8CB2-885FC195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CCB28-D3A0-D543-16C3-8DCEB04BAE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D7281-020E-7972-C8B9-BD7FAE9581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F7583-351B-3429-01A8-88F51D61A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Experiment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9CEA30F-5AFD-C008-F421-07C2EC56566F}"/>
              </a:ext>
            </a:extLst>
          </p:cNvPr>
          <p:cNvGrpSpPr/>
          <p:nvPr/>
        </p:nvGrpSpPr>
        <p:grpSpPr>
          <a:xfrm flipH="1">
            <a:off x="5788538" y="384361"/>
            <a:ext cx="6171384" cy="6110952"/>
            <a:chOff x="1115430" y="380701"/>
            <a:chExt cx="6590872" cy="649671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77D4F69-34CF-6775-CB55-2DE9BB80C6A1}"/>
                </a:ext>
              </a:extLst>
            </p:cNvPr>
            <p:cNvGrpSpPr/>
            <p:nvPr/>
          </p:nvGrpSpPr>
          <p:grpSpPr>
            <a:xfrm>
              <a:off x="1115430" y="380701"/>
              <a:ext cx="6590872" cy="4754522"/>
              <a:chOff x="1460662" y="1117819"/>
              <a:chExt cx="6590872" cy="475452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E753C45-F366-880E-DDEF-60BE5CE2D2D9}"/>
                  </a:ext>
                </a:extLst>
              </p:cNvPr>
              <p:cNvSpPr/>
              <p:nvPr/>
            </p:nvSpPr>
            <p:spPr>
              <a:xfrm>
                <a:off x="3404176" y="2543997"/>
                <a:ext cx="2159726" cy="1640264"/>
              </a:xfrm>
              <a:prstGeom prst="rect">
                <a:avLst/>
              </a:prstGeom>
              <a:solidFill>
                <a:srgbClr val="006800"/>
              </a:solidFill>
              <a:ln w="12700" cap="flat" cmpd="sng" algn="ctr">
                <a:solidFill>
                  <a:srgbClr val="FFC00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A397E8A9-7F37-134A-61FD-A160D99B9221}"/>
                  </a:ext>
                </a:extLst>
              </p:cNvPr>
              <p:cNvSpPr/>
              <p:nvPr/>
            </p:nvSpPr>
            <p:spPr>
              <a:xfrm rot="16200000">
                <a:off x="4383874" y="2576946"/>
                <a:ext cx="783771" cy="1586676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4AABBD8-0213-3E16-4D08-5B042B22DDA5}"/>
                  </a:ext>
                </a:extLst>
              </p:cNvPr>
              <p:cNvSpPr/>
              <p:nvPr/>
            </p:nvSpPr>
            <p:spPr>
              <a:xfrm flipH="1">
                <a:off x="7377909" y="3133529"/>
                <a:ext cx="71384" cy="375944"/>
              </a:xfrm>
              <a:prstGeom prst="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9D133D-A828-9E85-D28E-13AC37BA0948}"/>
                  </a:ext>
                </a:extLst>
              </p:cNvPr>
              <p:cNvSpPr txBox="1"/>
              <p:nvPr/>
            </p:nvSpPr>
            <p:spPr>
              <a:xfrm>
                <a:off x="6853770" y="2755913"/>
                <a:ext cx="11977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Backlighter</a:t>
                </a:r>
              </a:p>
            </p:txBody>
          </p:sp>
          <p:sp>
            <p:nvSpPr>
              <p:cNvPr id="70" name="Right Arrow 3">
                <a:extLst>
                  <a:ext uri="{FF2B5EF4-FFF2-40B4-BE49-F238E27FC236}">
                    <a16:creationId xmlns:a16="http://schemas.microsoft.com/office/drawing/2014/main" id="{9B31B9BC-0C72-FAF4-3122-A787E16FBAC5}"/>
                  </a:ext>
                </a:extLst>
              </p:cNvPr>
              <p:cNvSpPr/>
              <p:nvPr/>
            </p:nvSpPr>
            <p:spPr>
              <a:xfrm>
                <a:off x="5897289" y="3222297"/>
                <a:ext cx="1347537" cy="183670"/>
              </a:xfrm>
              <a:prstGeom prst="rightArrow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931E0F-B21B-5781-8616-41ADE42E62BC}"/>
                  </a:ext>
                </a:extLst>
              </p:cNvPr>
              <p:cNvSpPr txBox="1"/>
              <p:nvPr/>
            </p:nvSpPr>
            <p:spPr>
              <a:xfrm>
                <a:off x="6072324" y="2944800"/>
                <a:ext cx="9124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PHELIX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4821231-A335-C4C4-06DA-8F84BFEB0902}"/>
                  </a:ext>
                </a:extLst>
              </p:cNvPr>
              <p:cNvSpPr/>
              <p:nvPr/>
            </p:nvSpPr>
            <p:spPr>
              <a:xfrm>
                <a:off x="6995857" y="3531249"/>
                <a:ext cx="45719" cy="230921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453E66-407F-4F4B-181B-1B0C314ACA1C}"/>
                  </a:ext>
                </a:extLst>
              </p:cNvPr>
              <p:cNvSpPr txBox="1"/>
              <p:nvPr/>
            </p:nvSpPr>
            <p:spPr>
              <a:xfrm>
                <a:off x="6481166" y="3762170"/>
                <a:ext cx="11176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Al Sample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4861E48-D508-C702-2292-59924783EA41}"/>
                  </a:ext>
                </a:extLst>
              </p:cNvPr>
              <p:cNvSpPr txBox="1"/>
              <p:nvPr/>
            </p:nvSpPr>
            <p:spPr>
              <a:xfrm>
                <a:off x="3324152" y="3784505"/>
                <a:ext cx="2272074" cy="352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DUCC Spectrometer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69705DD-F9E4-B9BB-B9B3-672F0A6BED46}"/>
                  </a:ext>
                </a:extLst>
              </p:cNvPr>
              <p:cNvGrpSpPr/>
              <p:nvPr/>
            </p:nvGrpSpPr>
            <p:grpSpPr>
              <a:xfrm>
                <a:off x="1460662" y="3000953"/>
                <a:ext cx="1937292" cy="731915"/>
                <a:chOff x="1564834" y="2514816"/>
                <a:chExt cx="1937292" cy="73191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5E43270A-6A35-A79D-8CFF-F6F4C5EDE277}"/>
                    </a:ext>
                  </a:extLst>
                </p:cNvPr>
                <p:cNvGrpSpPr/>
                <p:nvPr/>
              </p:nvGrpSpPr>
              <p:grpSpPr>
                <a:xfrm>
                  <a:off x="1564834" y="2514816"/>
                  <a:ext cx="1937292" cy="731915"/>
                  <a:chOff x="1564834" y="2514816"/>
                  <a:chExt cx="1937292" cy="731915"/>
                </a:xfrm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FEDC80BF-8D9D-4CEC-2D9C-38071BBE7CD0}"/>
                      </a:ext>
                    </a:extLst>
                  </p:cNvPr>
                  <p:cNvSpPr/>
                  <p:nvPr/>
                </p:nvSpPr>
                <p:spPr>
                  <a:xfrm>
                    <a:off x="2194560" y="2514816"/>
                    <a:ext cx="1307566" cy="731915"/>
                  </a:xfrm>
                  <a:prstGeom prst="rect">
                    <a:avLst/>
                  </a:prstGeom>
                  <a:solidFill>
                    <a:srgbClr val="004E8A"/>
                  </a:solidFill>
                  <a:ln w="12700" cap="flat" cmpd="sng" algn="ctr">
                    <a:solidFill>
                      <a:srgbClr val="004E8A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19ECA19B-ECD6-378E-9364-889971D14A16}"/>
                      </a:ext>
                    </a:extLst>
                  </p:cNvPr>
                  <p:cNvSpPr/>
                  <p:nvPr/>
                </p:nvSpPr>
                <p:spPr>
                  <a:xfrm>
                    <a:off x="1576251" y="2659646"/>
                    <a:ext cx="618309" cy="149909"/>
                  </a:xfrm>
                  <a:prstGeom prst="rect">
                    <a:avLst/>
                  </a:prstGeom>
                  <a:solidFill>
                    <a:srgbClr val="004E8A"/>
                  </a:solidFill>
                  <a:ln w="12700" cap="flat" cmpd="sng" algn="ctr">
                    <a:solidFill>
                      <a:srgbClr val="004E8A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97991CB4-7FC7-0792-5A79-A782C5426916}"/>
                      </a:ext>
                    </a:extLst>
                  </p:cNvPr>
                  <p:cNvSpPr/>
                  <p:nvPr/>
                </p:nvSpPr>
                <p:spPr>
                  <a:xfrm>
                    <a:off x="1564834" y="2971098"/>
                    <a:ext cx="618309" cy="149909"/>
                  </a:xfrm>
                  <a:prstGeom prst="rect">
                    <a:avLst/>
                  </a:prstGeom>
                  <a:solidFill>
                    <a:srgbClr val="004E8A"/>
                  </a:solidFill>
                  <a:ln w="12700" cap="flat" cmpd="sng" algn="ctr">
                    <a:solidFill>
                      <a:srgbClr val="004E8A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767E994-9F8C-C8C9-D0BA-3886F1C83DB9}"/>
                    </a:ext>
                  </a:extLst>
                </p:cNvPr>
                <p:cNvSpPr txBox="1"/>
                <p:nvPr/>
              </p:nvSpPr>
              <p:spPr>
                <a:xfrm>
                  <a:off x="2410389" y="2557607"/>
                  <a:ext cx="9140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0" cap="none" spc="0" normalizeH="0" baseline="0" noProof="0" dirty="0">
                      <a:ln>
                        <a:solidFill>
                          <a:prstClr val="white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Calibri" panose="020F0502020204030204" pitchFamily="34" charset="0"/>
                    </a:rPr>
                    <a:t>X-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solidFill>
                          <a:prstClr val="white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Calibri" panose="020F0502020204030204" pitchFamily="34" charset="0"/>
                    </a:rPr>
                    <a:t>Ray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solidFill>
                          <a:prstClr val="white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Calibri" panose="020F0502020204030204" pitchFamily="34" charset="0"/>
                    </a:rPr>
                    <a:t>Camera</a:t>
                  </a:r>
                  <a:endParaRPr kumimoji="0" lang="de-DE" sz="1600" b="0" i="0" u="none" strike="noStrike" kern="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FE148FD-EAF3-F125-CBDB-2AD7BDE53CB9}"/>
                  </a:ext>
                </a:extLst>
              </p:cNvPr>
              <p:cNvSpPr/>
              <p:nvPr/>
            </p:nvSpPr>
            <p:spPr>
              <a:xfrm rot="1662925">
                <a:off x="4197917" y="1880552"/>
                <a:ext cx="1576261" cy="869170"/>
              </a:xfrm>
              <a:prstGeom prst="rect">
                <a:avLst/>
              </a:prstGeom>
              <a:solidFill>
                <a:srgbClr val="7030A0">
                  <a:alpha val="79000"/>
                </a:srgbClr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FF01305-C243-C3BC-0BBF-39150477B5B6}"/>
                  </a:ext>
                </a:extLst>
              </p:cNvPr>
              <p:cNvSpPr txBox="1"/>
              <p:nvPr/>
            </p:nvSpPr>
            <p:spPr>
              <a:xfrm rot="1699497">
                <a:off x="4277358" y="2012203"/>
                <a:ext cx="14173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SUCC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Spectrometer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3C6ACCD-CDD6-9042-10FF-759549F05E2A}"/>
                  </a:ext>
                </a:extLst>
              </p:cNvPr>
              <p:cNvGrpSpPr/>
              <p:nvPr/>
            </p:nvGrpSpPr>
            <p:grpSpPr>
              <a:xfrm rot="1675704">
                <a:off x="2461911" y="1117819"/>
                <a:ext cx="1937291" cy="731915"/>
                <a:chOff x="1564835" y="2514816"/>
                <a:chExt cx="1937291" cy="731915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0ED2BBD3-AAB4-2A02-7138-2FC8AFF66596}"/>
                    </a:ext>
                  </a:extLst>
                </p:cNvPr>
                <p:cNvGrpSpPr/>
                <p:nvPr/>
              </p:nvGrpSpPr>
              <p:grpSpPr>
                <a:xfrm>
                  <a:off x="1564835" y="2514816"/>
                  <a:ext cx="1937291" cy="731915"/>
                  <a:chOff x="1564835" y="2514816"/>
                  <a:chExt cx="1937291" cy="731915"/>
                </a:xfrm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F524B57E-C0A7-7B79-AABF-62F454CFC377}"/>
                      </a:ext>
                    </a:extLst>
                  </p:cNvPr>
                  <p:cNvSpPr/>
                  <p:nvPr/>
                </p:nvSpPr>
                <p:spPr>
                  <a:xfrm>
                    <a:off x="2194560" y="2514816"/>
                    <a:ext cx="1307566" cy="731915"/>
                  </a:xfrm>
                  <a:prstGeom prst="rect">
                    <a:avLst/>
                  </a:prstGeom>
                  <a:solidFill>
                    <a:srgbClr val="004E8A"/>
                  </a:solidFill>
                  <a:ln w="12700" cap="flat" cmpd="sng" algn="ctr">
                    <a:solidFill>
                      <a:srgbClr val="004E8A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0D2FA397-20D4-D0D0-C78E-AE7F97A517F9}"/>
                      </a:ext>
                    </a:extLst>
                  </p:cNvPr>
                  <p:cNvSpPr/>
                  <p:nvPr/>
                </p:nvSpPr>
                <p:spPr>
                  <a:xfrm>
                    <a:off x="1576251" y="2659646"/>
                    <a:ext cx="618309" cy="149909"/>
                  </a:xfrm>
                  <a:prstGeom prst="rect">
                    <a:avLst/>
                  </a:prstGeom>
                  <a:solidFill>
                    <a:srgbClr val="004E8A"/>
                  </a:solidFill>
                  <a:ln w="12700" cap="flat" cmpd="sng" algn="ctr">
                    <a:solidFill>
                      <a:srgbClr val="004E8A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28B83F8-80CA-E8CE-DD95-D69D48AFD8A2}"/>
                      </a:ext>
                    </a:extLst>
                  </p:cNvPr>
                  <p:cNvSpPr/>
                  <p:nvPr/>
                </p:nvSpPr>
                <p:spPr>
                  <a:xfrm>
                    <a:off x="1564835" y="2971098"/>
                    <a:ext cx="618309" cy="149909"/>
                  </a:xfrm>
                  <a:prstGeom prst="rect">
                    <a:avLst/>
                  </a:prstGeom>
                  <a:solidFill>
                    <a:srgbClr val="004E8A"/>
                  </a:solidFill>
                  <a:ln w="12700" cap="flat" cmpd="sng" algn="ctr">
                    <a:solidFill>
                      <a:srgbClr val="004E8A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4461437-7A98-D412-8FD3-5324702CE8F5}"/>
                    </a:ext>
                  </a:extLst>
                </p:cNvPr>
                <p:cNvSpPr txBox="1"/>
                <p:nvPr/>
              </p:nvSpPr>
              <p:spPr>
                <a:xfrm>
                  <a:off x="2410389" y="2588386"/>
                  <a:ext cx="9140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0" cap="none" spc="0" normalizeH="0" baseline="0" noProof="0" dirty="0">
                      <a:ln>
                        <a:solidFill>
                          <a:prstClr val="white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Calibri" panose="020F0502020204030204" pitchFamily="34" charset="0"/>
                    </a:rPr>
                    <a:t>X-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solidFill>
                          <a:prstClr val="white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Calibri" panose="020F0502020204030204" pitchFamily="34" charset="0"/>
                    </a:rPr>
                    <a:t>Ray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solidFill>
                          <a:prstClr val="white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Calibri" panose="020F0502020204030204" pitchFamily="34" charset="0"/>
                    </a:rPr>
                    <a:t>Camera</a:t>
                  </a:r>
                  <a:endParaRPr kumimoji="0" lang="de-DE" sz="1600" b="0" i="0" u="none" strike="noStrike" kern="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92B569E-8ED6-3EF3-E6B6-CC8F7B237354}"/>
                  </a:ext>
                </a:extLst>
              </p:cNvPr>
              <p:cNvSpPr/>
              <p:nvPr/>
            </p:nvSpPr>
            <p:spPr>
              <a:xfrm rot="19661364">
                <a:off x="2302287" y="5261567"/>
                <a:ext cx="1580318" cy="610774"/>
              </a:xfrm>
              <a:prstGeom prst="rect">
                <a:avLst/>
              </a:prstGeom>
              <a:solidFill>
                <a:srgbClr val="B90F22"/>
              </a:solidFill>
              <a:ln w="12700" cap="flat" cmpd="sng" algn="ctr">
                <a:solidFill>
                  <a:srgbClr val="B90F2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CBFBDD-F3E4-5B57-307C-578FDF9C2218}"/>
                  </a:ext>
                </a:extLst>
              </p:cNvPr>
              <p:cNvSpPr txBox="1"/>
              <p:nvPr/>
            </p:nvSpPr>
            <p:spPr>
              <a:xfrm rot="19637266">
                <a:off x="2383758" y="5273224"/>
                <a:ext cx="14173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FSSR-1D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Spectrometer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BFD19D1-9079-8C01-E71A-7441B5A68E45}"/>
                </a:ext>
              </a:extLst>
            </p:cNvPr>
            <p:cNvGrpSpPr/>
            <p:nvPr/>
          </p:nvGrpSpPr>
          <p:grpSpPr>
            <a:xfrm rot="14286458">
              <a:off x="2468301" y="5542812"/>
              <a:ext cx="1937292" cy="731915"/>
              <a:chOff x="331179" y="3802262"/>
              <a:chExt cx="1937292" cy="73191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02F19D5-2282-E972-3DF3-F26DEEFD9B9B}"/>
                  </a:ext>
                </a:extLst>
              </p:cNvPr>
              <p:cNvSpPr/>
              <p:nvPr/>
            </p:nvSpPr>
            <p:spPr>
              <a:xfrm>
                <a:off x="960905" y="3802262"/>
                <a:ext cx="1307566" cy="731915"/>
              </a:xfrm>
              <a:prstGeom prst="rect">
                <a:avLst/>
              </a:prstGeom>
              <a:solidFill>
                <a:srgbClr val="004E8A"/>
              </a:solidFill>
              <a:ln w="12700" cap="flat" cmpd="sng" algn="ctr">
                <a:solidFill>
                  <a:srgbClr val="004E8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4DAD5EE-7834-6FB1-6E7C-716BB974A8AF}"/>
                  </a:ext>
                </a:extLst>
              </p:cNvPr>
              <p:cNvSpPr/>
              <p:nvPr/>
            </p:nvSpPr>
            <p:spPr>
              <a:xfrm>
                <a:off x="342596" y="3947092"/>
                <a:ext cx="618309" cy="149909"/>
              </a:xfrm>
              <a:prstGeom prst="rect">
                <a:avLst/>
              </a:prstGeom>
              <a:solidFill>
                <a:srgbClr val="004E8A"/>
              </a:solidFill>
              <a:ln w="12700" cap="flat" cmpd="sng" algn="ctr">
                <a:solidFill>
                  <a:srgbClr val="004E8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BCC2708-A77D-C0A1-772D-CCCFCD6B99CC}"/>
                  </a:ext>
                </a:extLst>
              </p:cNvPr>
              <p:cNvSpPr/>
              <p:nvPr/>
            </p:nvSpPr>
            <p:spPr>
              <a:xfrm>
                <a:off x="331179" y="4258544"/>
                <a:ext cx="618309" cy="149909"/>
              </a:xfrm>
              <a:prstGeom prst="rect">
                <a:avLst/>
              </a:prstGeom>
              <a:solidFill>
                <a:srgbClr val="004E8A"/>
              </a:solidFill>
              <a:ln w="12700" cap="flat" cmpd="sng" algn="ctr">
                <a:solidFill>
                  <a:srgbClr val="004E8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4B5335D-F61B-29E2-71F6-EDAA997B12B4}"/>
                  </a:ext>
                </a:extLst>
              </p:cNvPr>
              <p:cNvSpPr txBox="1"/>
              <p:nvPr/>
            </p:nvSpPr>
            <p:spPr>
              <a:xfrm rot="10751858">
                <a:off x="1176734" y="3875831"/>
                <a:ext cx="9140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X-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Ray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Calibri" panose="020F0502020204030204" pitchFamily="34" charset="0"/>
                  </a:rPr>
                  <a:t>Camera</a:t>
                </a:r>
                <a:endParaRPr kumimoji="0" lang="de-DE" sz="1600" b="0" i="0" u="none" strike="noStrike" kern="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75E495-D9DB-F5A6-DD0B-84C1D48688C0}"/>
              </a:ext>
            </a:extLst>
          </p:cNvPr>
          <p:cNvSpPr txBox="1"/>
          <p:nvPr/>
        </p:nvSpPr>
        <p:spPr>
          <a:xfrm>
            <a:off x="-12331" y="1048258"/>
            <a:ext cx="6328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additional spectrometers by P. </a:t>
            </a:r>
            <a:r>
              <a:rPr lang="en-US" dirty="0" err="1"/>
              <a:t>Hesselbach</a:t>
            </a:r>
            <a:r>
              <a:rPr lang="en-US" dirty="0"/>
              <a:t>: </a:t>
            </a:r>
            <a:br>
              <a:rPr lang="en-US" dirty="0"/>
            </a:br>
            <a:r>
              <a:rPr lang="en-US" b="1" dirty="0"/>
              <a:t>S</a:t>
            </a:r>
            <a:r>
              <a:rPr lang="en-US" dirty="0"/>
              <a:t>ingle </a:t>
            </a:r>
            <a:r>
              <a:rPr lang="en-US" b="1" dirty="0"/>
              <a:t>U</a:t>
            </a:r>
            <a:r>
              <a:rPr lang="en-US" dirty="0"/>
              <a:t>nbent </a:t>
            </a:r>
            <a:r>
              <a:rPr lang="en-US" b="1" dirty="0"/>
              <a:t>C</a:t>
            </a:r>
            <a:r>
              <a:rPr lang="en-US" dirty="0"/>
              <a:t>rystal </a:t>
            </a:r>
            <a:r>
              <a:rPr lang="en-US" dirty="0" err="1"/>
              <a:t>spe</a:t>
            </a:r>
            <a:r>
              <a:rPr lang="en-US" b="1" dirty="0" err="1"/>
              <a:t>C</a:t>
            </a:r>
            <a:r>
              <a:rPr lang="en-US" dirty="0" err="1"/>
              <a:t>trometer</a:t>
            </a:r>
            <a:r>
              <a:rPr lang="en-US" dirty="0"/>
              <a:t> (SUCC) and </a:t>
            </a:r>
            <a:r>
              <a:rPr lang="en-US" b="1" dirty="0"/>
              <a:t>O</a:t>
            </a:r>
            <a:r>
              <a:rPr lang="en-US" dirty="0"/>
              <a:t>ld </a:t>
            </a:r>
            <a:r>
              <a:rPr lang="en-US" b="1" dirty="0"/>
              <a:t>SUCC </a:t>
            </a:r>
            <a:r>
              <a:rPr lang="en-US" dirty="0"/>
              <a:t>(OSUCC)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Flat-crystal geometry with KAP crystal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Energy range of 1400 – 1800 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SUCC for control spectra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OSUCC for transmitted spectra (can replace FSSR)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82BC9-C4ED-E74F-B525-D7E354409DFF}"/>
              </a:ext>
            </a:extLst>
          </p:cNvPr>
          <p:cNvSpPr txBox="1"/>
          <p:nvPr/>
        </p:nvSpPr>
        <p:spPr>
          <a:xfrm>
            <a:off x="-13336" y="3150166"/>
            <a:ext cx="5912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</a:t>
            </a:r>
            <a:r>
              <a:rPr lang="en-US" dirty="0" err="1"/>
              <a:t>backlighter</a:t>
            </a:r>
            <a:r>
              <a:rPr lang="en-US" dirty="0"/>
              <a:t> materials: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Rare-earths: </a:t>
            </a:r>
            <a:r>
              <a:rPr lang="en-US" dirty="0"/>
              <a:t>Intense emission but with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Teflon: </a:t>
            </a:r>
            <a:r>
              <a:rPr lang="en-US" dirty="0"/>
              <a:t>Weaker emission but smooth spectrum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Aluminum: </a:t>
            </a:r>
            <a:r>
              <a:rPr lang="en-US" dirty="0"/>
              <a:t>For spectrometer characterization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Goal: </a:t>
            </a:r>
            <a:r>
              <a:rPr lang="en-US" dirty="0"/>
              <a:t>Find spectrometer + </a:t>
            </a:r>
            <a:r>
              <a:rPr lang="en-US" dirty="0" err="1"/>
              <a:t>backlighter</a:t>
            </a:r>
            <a:r>
              <a:rPr lang="en-US" dirty="0"/>
              <a:t> combination that yields smooth, high resolution absorption spectra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588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" grpId="0"/>
      <p:bldP spid="7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9524-7D8E-C46A-330A-8AD771B3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BE282-5366-0D0D-573E-AAB1B74F0C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82FB1-EB9C-2038-EDE1-9124A58A6A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189A3-59F6-3D5A-64ED-B9A6EDE2B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000" y="18000"/>
            <a:ext cx="8976000" cy="189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7D54A-26B6-036E-63B2-FE75568B0B71}"/>
              </a:ext>
            </a:extLst>
          </p:cNvPr>
          <p:cNvSpPr txBox="1"/>
          <p:nvPr/>
        </p:nvSpPr>
        <p:spPr>
          <a:xfrm>
            <a:off x="134618" y="1301099"/>
            <a:ext cx="10281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self-developed </a:t>
            </a:r>
            <a:r>
              <a:rPr lang="en-US" sz="2000" i="1" dirty="0"/>
              <a:t>python </a:t>
            </a:r>
            <a:r>
              <a:rPr lang="en-US" sz="2000" dirty="0"/>
              <a:t>program: </a:t>
            </a:r>
            <a:r>
              <a:rPr lang="en-US" sz="2000" b="1" dirty="0"/>
              <a:t>A</a:t>
            </a:r>
            <a:r>
              <a:rPr lang="en-US" sz="2000" dirty="0"/>
              <a:t>nalysis of </a:t>
            </a:r>
            <a:r>
              <a:rPr lang="en-US" sz="2000" b="1" dirty="0"/>
              <a:t>X</a:t>
            </a:r>
            <a:r>
              <a:rPr lang="en-US" sz="2000" dirty="0"/>
              <a:t>-ray </a:t>
            </a:r>
            <a:r>
              <a:rPr lang="en-US" sz="2000" b="1" dirty="0"/>
              <a:t>A</a:t>
            </a:r>
            <a:r>
              <a:rPr lang="en-US" sz="2000" dirty="0"/>
              <a:t>bsorption for </a:t>
            </a:r>
            <a:r>
              <a:rPr lang="en-US" sz="2000" b="1" dirty="0"/>
              <a:t>W</a:t>
            </a:r>
            <a:r>
              <a:rPr lang="en-US" sz="2000" dirty="0"/>
              <a:t>DM </a:t>
            </a:r>
            <a:r>
              <a:rPr lang="en-US" sz="2000" b="1" dirty="0"/>
              <a:t>O</a:t>
            </a:r>
            <a:r>
              <a:rPr lang="en-US" sz="2000" dirty="0"/>
              <a:t>bservation and </a:t>
            </a:r>
            <a:r>
              <a:rPr lang="en-US" sz="2000" b="1" dirty="0"/>
              <a:t>T</a:t>
            </a:r>
            <a:r>
              <a:rPr lang="en-US" sz="2000" dirty="0"/>
              <a:t>esting of </a:t>
            </a:r>
            <a:r>
              <a:rPr lang="en-US" sz="2000" b="1" dirty="0"/>
              <a:t>L</a:t>
            </a:r>
            <a:r>
              <a:rPr lang="en-US" sz="2000" dirty="0"/>
              <a:t>ocally-made </a:t>
            </a:r>
            <a:r>
              <a:rPr lang="en-US" sz="2000" b="1" dirty="0"/>
              <a:t>S</a:t>
            </a:r>
            <a:r>
              <a:rPr lang="en-US" sz="2000" dirty="0"/>
              <a:t>pectrometers (AXAWOTLS)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Quick processing of raw images to spectra and analysis during beamtimes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Adaptable to any spectrometer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Study two sets of results: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43013A-9E76-B16E-2910-D9C620BFC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6118670"/>
                  </p:ext>
                </p:extLst>
              </p:nvPr>
            </p:nvGraphicFramePr>
            <p:xfrm>
              <a:off x="1416000" y="3536067"/>
              <a:ext cx="9720000" cy="17583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759546330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264034576"/>
                        </a:ext>
                      </a:extLst>
                    </a:gridCol>
                    <a:gridCol w="2856004">
                      <a:extLst>
                        <a:ext uri="{9D8B030D-6E8A-4147-A177-3AD203B41FA5}">
                          <a16:colId xmlns:a16="http://schemas.microsoft.com/office/drawing/2014/main" val="982660134"/>
                        </a:ext>
                      </a:extLst>
                    </a:gridCol>
                    <a:gridCol w="2903996">
                      <a:extLst>
                        <a:ext uri="{9D8B030D-6E8A-4147-A177-3AD203B41FA5}">
                          <a16:colId xmlns:a16="http://schemas.microsoft.com/office/drawing/2014/main" val="1873941464"/>
                        </a:ext>
                      </a:extLst>
                    </a:gridCol>
                  </a:tblGrid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Result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Criteria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Influenced by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040671"/>
                      </a:ext>
                    </a:extLst>
                  </a:tr>
                  <a:tr h="68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Spectral resolution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Quantitative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 EXAFS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&lt;10</m:t>
                              </m:r>
                            </m:oMath>
                          </a14:m>
                          <a:r>
                            <a:rPr lang="de-DE" dirty="0"/>
                            <a:t> eV</a:t>
                          </a:r>
                        </a:p>
                        <a:p>
                          <a:pPr algn="ctr"/>
                          <a:r>
                            <a:rPr lang="de-DE" dirty="0" err="1"/>
                            <a:t>For</a:t>
                          </a:r>
                          <a:r>
                            <a:rPr lang="de-DE" dirty="0"/>
                            <a:t> XANES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oMath>
                          </a14:m>
                          <a:r>
                            <a:rPr lang="de-DE" dirty="0"/>
                            <a:t>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Geometry, crystal quality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57720"/>
                      </a:ext>
                    </a:extLst>
                  </a:tr>
                  <a:tr h="68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Absorption spectra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Qualitative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Smoothness, 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agrees with literature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err="1"/>
                            <a:t>Backlighter</a:t>
                          </a:r>
                          <a:r>
                            <a:rPr lang="en-US" baseline="0" dirty="0"/>
                            <a:t>, crystal quality, spectrometer pairing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177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43013A-9E76-B16E-2910-D9C620BFC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6118670"/>
                  </p:ext>
                </p:extLst>
              </p:nvPr>
            </p:nvGraphicFramePr>
            <p:xfrm>
              <a:off x="1416000" y="3536067"/>
              <a:ext cx="9720000" cy="17583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759546330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264034576"/>
                        </a:ext>
                      </a:extLst>
                    </a:gridCol>
                    <a:gridCol w="2856004">
                      <a:extLst>
                        <a:ext uri="{9D8B030D-6E8A-4147-A177-3AD203B41FA5}">
                          <a16:colId xmlns:a16="http://schemas.microsoft.com/office/drawing/2014/main" val="982660134"/>
                        </a:ext>
                      </a:extLst>
                    </a:gridCol>
                    <a:gridCol w="2903996">
                      <a:extLst>
                        <a:ext uri="{9D8B030D-6E8A-4147-A177-3AD203B41FA5}">
                          <a16:colId xmlns:a16="http://schemas.microsoft.com/office/drawing/2014/main" val="1873941464"/>
                        </a:ext>
                      </a:extLst>
                    </a:gridCol>
                  </a:tblGrid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Result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Criteria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Influenced by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040671"/>
                      </a:ext>
                    </a:extLst>
                  </a:tr>
                  <a:tr h="68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Spectral resolution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Quantitative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103" t="-62500" r="-102778" b="-108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Geometry, crystal quality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57720"/>
                      </a:ext>
                    </a:extLst>
                  </a:tr>
                  <a:tr h="68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Absorption spectra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Qualitative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Smoothness, 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agrees with literature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err="1"/>
                            <a:t>Backlighter</a:t>
                          </a:r>
                          <a:r>
                            <a:rPr lang="en-US" baseline="0" dirty="0"/>
                            <a:t>, crystal quality, spectrometer pairing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1770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965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0EFAD4-B6C6-8AAD-488B-22D320B8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85" y="1828576"/>
            <a:ext cx="7041382" cy="4459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F7D98-CD10-2E56-BE20-193978B0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59" y="423794"/>
            <a:ext cx="9687282" cy="591661"/>
          </a:xfrm>
        </p:spPr>
        <p:txBody>
          <a:bodyPr/>
          <a:lstStyle/>
          <a:p>
            <a:r>
              <a:rPr lang="en-US" dirty="0"/>
              <a:t>Spectral Resolution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7AD9A-384F-DA5E-A78F-B8B784180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F272-0077-C4D3-149E-E4A4512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15246-842E-7E8C-DEF9-69B36534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09" y="-13678"/>
            <a:ext cx="8976000" cy="189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B9ADA-6273-F9E5-1C46-06AF1E69C03E}"/>
              </a:ext>
            </a:extLst>
          </p:cNvPr>
          <p:cNvSpPr txBox="1"/>
          <p:nvPr/>
        </p:nvSpPr>
        <p:spPr>
          <a:xfrm>
            <a:off x="134619" y="1301099"/>
            <a:ext cx="5479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Gaussian Fit of the He-</a:t>
            </a:r>
            <a:r>
              <a:rPr lang="el-GR" sz="2000" dirty="0"/>
              <a:t>α</a:t>
            </a:r>
            <a:r>
              <a:rPr lang="en-US" sz="2000" dirty="0"/>
              <a:t> emission line of </a:t>
            </a:r>
            <a:br>
              <a:rPr lang="en-US" sz="2000" dirty="0"/>
            </a:br>
            <a:r>
              <a:rPr lang="en-US" sz="2000" dirty="0"/>
              <a:t>aluminum </a:t>
            </a:r>
            <a:r>
              <a:rPr lang="en-US" sz="2000" dirty="0" err="1"/>
              <a:t>backlighter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Deconvolve FWHM and Doppler broadening </a:t>
            </a:r>
            <a:r>
              <a:rPr lang="en-US" sz="2000" dirty="0">
                <a:sym typeface="Wingdings" panose="05000000000000000000" pitchFamily="2" charset="2"/>
              </a:rPr>
              <a:t> spectral resolution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874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0EFAD4-B6C6-8AAD-488B-22D320B8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966" y="1150067"/>
            <a:ext cx="4267033" cy="2702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F7D98-CD10-2E56-BE20-193978B0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59" y="423794"/>
            <a:ext cx="9687282" cy="591661"/>
          </a:xfrm>
        </p:spPr>
        <p:txBody>
          <a:bodyPr/>
          <a:lstStyle/>
          <a:p>
            <a:r>
              <a:rPr lang="en-US" dirty="0"/>
              <a:t>Spectral Resolution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7AD9A-384F-DA5E-A78F-B8B784180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F272-0077-C4D3-149E-E4A4512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15246-842E-7E8C-DEF9-69B36534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09" y="-13678"/>
            <a:ext cx="8976000" cy="189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B9ADA-6273-F9E5-1C46-06AF1E69C03E}"/>
              </a:ext>
            </a:extLst>
          </p:cNvPr>
          <p:cNvSpPr txBox="1"/>
          <p:nvPr/>
        </p:nvSpPr>
        <p:spPr>
          <a:xfrm>
            <a:off x="134618" y="1301099"/>
            <a:ext cx="56013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Gaussian Fit of the He-</a:t>
            </a:r>
            <a:r>
              <a:rPr lang="el-GR" sz="2000" dirty="0"/>
              <a:t>α</a:t>
            </a:r>
            <a:r>
              <a:rPr lang="en-US" sz="2000" dirty="0"/>
              <a:t> emission line of </a:t>
            </a:r>
            <a:br>
              <a:rPr lang="en-US" sz="2000" dirty="0"/>
            </a:br>
            <a:r>
              <a:rPr lang="en-US" sz="2000" dirty="0"/>
              <a:t>aluminum </a:t>
            </a:r>
            <a:r>
              <a:rPr lang="en-US" sz="2000" dirty="0" err="1"/>
              <a:t>backlighter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Deconvolve FWHM and Doppler broadening </a:t>
            </a:r>
            <a:r>
              <a:rPr lang="en-US" sz="2000" dirty="0">
                <a:sym typeface="Wingdings" panose="05000000000000000000" pitchFamily="2" charset="2"/>
              </a:rPr>
              <a:t> spectral resolution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DUCC’s resolution insufficient for XANES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FSSR and SUCC sufficient for EXAFS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 panose="05000000000000000000" pitchFamily="2" charset="2"/>
              </a:rPr>
              <a:t>Main Contribution: </a:t>
            </a:r>
            <a:r>
              <a:rPr lang="en-US" sz="2000" dirty="0">
                <a:sym typeface="Wingdings" panose="05000000000000000000" pitchFamily="2" charset="2"/>
              </a:rPr>
              <a:t>Crystal broadening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 Crystal quality is limiting factor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2E818E2-B26B-6C2E-0E15-680CD9A729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694581"/>
                  </p:ext>
                </p:extLst>
              </p:nvPr>
            </p:nvGraphicFramePr>
            <p:xfrm>
              <a:off x="695998" y="4224602"/>
              <a:ext cx="10080002" cy="214811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851429">
                      <a:extLst>
                        <a:ext uri="{9D8B030D-6E8A-4147-A177-3AD203B41FA5}">
                          <a16:colId xmlns:a16="http://schemas.microsoft.com/office/drawing/2014/main" val="759546330"/>
                        </a:ext>
                      </a:extLst>
                    </a:gridCol>
                    <a:gridCol w="1768442">
                      <a:extLst>
                        <a:ext uri="{9D8B030D-6E8A-4147-A177-3AD203B41FA5}">
                          <a16:colId xmlns:a16="http://schemas.microsoft.com/office/drawing/2014/main" val="2264034576"/>
                        </a:ext>
                      </a:extLst>
                    </a:gridCol>
                    <a:gridCol w="1716601">
                      <a:extLst>
                        <a:ext uri="{9D8B030D-6E8A-4147-A177-3AD203B41FA5}">
                          <a16:colId xmlns:a16="http://schemas.microsoft.com/office/drawing/2014/main" val="982660134"/>
                        </a:ext>
                      </a:extLst>
                    </a:gridCol>
                    <a:gridCol w="2371765">
                      <a:extLst>
                        <a:ext uri="{9D8B030D-6E8A-4147-A177-3AD203B41FA5}">
                          <a16:colId xmlns:a16="http://schemas.microsoft.com/office/drawing/2014/main" val="1873941464"/>
                        </a:ext>
                      </a:extLst>
                    </a:gridCol>
                    <a:gridCol w="2371765">
                      <a:extLst>
                        <a:ext uri="{9D8B030D-6E8A-4147-A177-3AD203B41FA5}">
                          <a16:colId xmlns:a16="http://schemas.microsoft.com/office/drawing/2014/main" val="3626219509"/>
                        </a:ext>
                      </a:extLst>
                    </a:gridCol>
                  </a:tblGrid>
                  <a:tr h="3031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Spectrometer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Required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Simulated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Experimentally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Crystal </a:t>
                          </a:r>
                          <a:r>
                            <a:rPr lang="de-DE" dirty="0" err="1"/>
                            <a:t>Broadening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040671"/>
                      </a:ext>
                    </a:extLst>
                  </a:tr>
                  <a:tr h="502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DUCC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oMath>
                          </a14:m>
                          <a:r>
                            <a:rPr lang="de-DE" dirty="0"/>
                            <a:t>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0.70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1.68</m:t>
                                      </m:r>
                                    </m:e>
                                    <m:sub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−0.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+0.1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r>
                            <a:rPr lang="en-US" baseline="0" dirty="0">
                              <a:latin typeface="+mn-lt"/>
                            </a:rPr>
                            <a:t> </a:t>
                          </a:r>
                          <a:r>
                            <a:rPr lang="en-US" baseline="0" dirty="0"/>
                            <a:t>eV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1.6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−0.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+0.1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r>
                            <a:rPr lang="en-US" baseline="0" dirty="0">
                              <a:latin typeface="+mn-lt"/>
                            </a:rPr>
                            <a:t> </a:t>
                          </a:r>
                          <a:r>
                            <a:rPr lang="en-US" baseline="0" dirty="0"/>
                            <a:t>eV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57720"/>
                      </a:ext>
                    </a:extLst>
                  </a:tr>
                  <a:tr h="502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FSSR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&lt;10</m:t>
                              </m:r>
                            </m:oMath>
                          </a14:m>
                          <a:r>
                            <a:rPr lang="de-DE" dirty="0"/>
                            <a:t>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0.56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1.72</m:t>
                                      </m:r>
                                    </m:e>
                                    <m:sub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−0.13</m:t>
                                      </m:r>
                                    </m:sub>
                                    <m:sup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+0.15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r>
                            <a:rPr lang="en-US" baseline="0" dirty="0">
                              <a:latin typeface="+mn-lt"/>
                            </a:rPr>
                            <a:t> </a:t>
                          </a:r>
                          <a:r>
                            <a:rPr lang="en-US" baseline="0" dirty="0"/>
                            <a:t>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1.72</m:t>
                                      </m:r>
                                    </m:e>
                                    <m:sub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−0.13</m:t>
                                      </m:r>
                                    </m:sub>
                                    <m:sup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+0.15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r>
                            <a:rPr lang="en-US" baseline="0" dirty="0">
                              <a:latin typeface="+mn-lt"/>
                            </a:rPr>
                            <a:t> </a:t>
                          </a:r>
                          <a:r>
                            <a:rPr lang="en-US" baseline="0" dirty="0"/>
                            <a:t>eV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177010"/>
                      </a:ext>
                    </a:extLst>
                  </a:tr>
                  <a:tr h="502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SUCC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2.84</m:t>
                                      </m:r>
                                    </m:e>
                                    <m:sub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−0.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09</m:t>
                                      </m:r>
                                    </m:sub>
                                    <m:sup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+0.1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r>
                            <a:rPr lang="en-US" baseline="0" dirty="0">
                              <a:latin typeface="+mn-lt"/>
                            </a:rPr>
                            <a:t> </a:t>
                          </a:r>
                          <a:r>
                            <a:rPr lang="en-US" baseline="0" dirty="0"/>
                            <a:t>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2.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40</m:t>
                                      </m:r>
                                    </m:e>
                                    <m:sub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−0.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17</m:t>
                                      </m:r>
                                    </m:sub>
                                    <m:sup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+0.1</m:t>
                                      </m:r>
                                      <m:r>
                                        <a:rPr lang="en-US" b="0" i="1" baseline="0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r>
                            <a:rPr lang="en-US" baseline="0" dirty="0">
                              <a:latin typeface="+mn-lt"/>
                            </a:rPr>
                            <a:t> </a:t>
                          </a:r>
                          <a:r>
                            <a:rPr lang="en-US" baseline="0" dirty="0"/>
                            <a:t>eV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71329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2E818E2-B26B-6C2E-0E15-680CD9A729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694581"/>
                  </p:ext>
                </p:extLst>
              </p:nvPr>
            </p:nvGraphicFramePr>
            <p:xfrm>
              <a:off x="695998" y="4224602"/>
              <a:ext cx="10080002" cy="214811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851429">
                      <a:extLst>
                        <a:ext uri="{9D8B030D-6E8A-4147-A177-3AD203B41FA5}">
                          <a16:colId xmlns:a16="http://schemas.microsoft.com/office/drawing/2014/main" val="759546330"/>
                        </a:ext>
                      </a:extLst>
                    </a:gridCol>
                    <a:gridCol w="1768442">
                      <a:extLst>
                        <a:ext uri="{9D8B030D-6E8A-4147-A177-3AD203B41FA5}">
                          <a16:colId xmlns:a16="http://schemas.microsoft.com/office/drawing/2014/main" val="2264034576"/>
                        </a:ext>
                      </a:extLst>
                    </a:gridCol>
                    <a:gridCol w="1716601">
                      <a:extLst>
                        <a:ext uri="{9D8B030D-6E8A-4147-A177-3AD203B41FA5}">
                          <a16:colId xmlns:a16="http://schemas.microsoft.com/office/drawing/2014/main" val="982660134"/>
                        </a:ext>
                      </a:extLst>
                    </a:gridCol>
                    <a:gridCol w="2371765">
                      <a:extLst>
                        <a:ext uri="{9D8B030D-6E8A-4147-A177-3AD203B41FA5}">
                          <a16:colId xmlns:a16="http://schemas.microsoft.com/office/drawing/2014/main" val="1873941464"/>
                        </a:ext>
                      </a:extLst>
                    </a:gridCol>
                    <a:gridCol w="2371765">
                      <a:extLst>
                        <a:ext uri="{9D8B030D-6E8A-4147-A177-3AD203B41FA5}">
                          <a16:colId xmlns:a16="http://schemas.microsoft.com/office/drawing/2014/main" val="362621950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Spectrometer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Required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Simulated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Experimentally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Crystal </a:t>
                          </a:r>
                          <a:r>
                            <a:rPr lang="de-DE" dirty="0" err="1"/>
                            <a:t>Broadening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040671"/>
                      </a:ext>
                    </a:extLst>
                  </a:tr>
                  <a:tr h="502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DUCC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172" t="-132530" r="-366897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0.70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450" t="-132530" r="-101028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5450" t="-132530" r="-1028" b="-201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57720"/>
                      </a:ext>
                    </a:extLst>
                  </a:tr>
                  <a:tr h="502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FSSR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172" t="-235366" r="-366897" b="-1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0.56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450" t="-235366" r="-101028" b="-1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5450" t="-235366" r="-1028" b="-10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1177010"/>
                      </a:ext>
                    </a:extLst>
                  </a:tr>
                  <a:tr h="502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SUCC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450" t="-331325" r="-101028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5450" t="-331325" r="-1028" b="-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71329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2DA2971-A558-848D-22B3-D134504ACBF6}"/>
              </a:ext>
            </a:extLst>
          </p:cNvPr>
          <p:cNvSpPr/>
          <p:nvPr/>
        </p:nvSpPr>
        <p:spPr>
          <a:xfrm>
            <a:off x="8288320" y="4112030"/>
            <a:ext cx="2880000" cy="2322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0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7A906-A892-AE22-B436-5973A748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7" y="456916"/>
            <a:ext cx="9687282" cy="591661"/>
          </a:xfrm>
        </p:spPr>
        <p:txBody>
          <a:bodyPr/>
          <a:lstStyle/>
          <a:p>
            <a:r>
              <a:rPr lang="en-US" dirty="0"/>
              <a:t>Absorption Spectra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14A57B-73F1-C5F2-8D31-5DF82806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E453B-58CB-CE7A-6EAA-5510B5DD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AB32-38C2-393C-39F7-972CD484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077" y="25360"/>
            <a:ext cx="8976000" cy="189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FAEAE9-CAEF-97E9-6A01-58F66FC14158}"/>
                  </a:ext>
                </a:extLst>
              </p:cNvPr>
              <p:cNvSpPr txBox="1"/>
              <p:nvPr/>
            </p:nvSpPr>
            <p:spPr>
              <a:xfrm>
                <a:off x="0" y="1327742"/>
                <a:ext cx="8976000" cy="1972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transmitted and source spectra for absorption coefficient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𝑡𝑟𝑎𝑛𝑠</m:t>
                                      </m:r>
                                    </m:sub>
                                  </m:sSub>
                                  <m:r>
                                    <m:rPr>
                                      <m:lit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𝑠𝑜𝑢𝑟𝑐𝑒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is material property dependent on photon energy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DUCC produces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alone, otherwise spectrometer pairing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Compare best </a:t>
                </a:r>
                <a:r>
                  <a:rPr lang="en-US" sz="2000" dirty="0" err="1"/>
                  <a:t>backlighter</a:t>
                </a:r>
                <a:r>
                  <a:rPr lang="en-US" sz="2000" dirty="0"/>
                  <a:t> material + spectrometer pairings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FAEAE9-CAEF-97E9-6A01-58F66FC14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7742"/>
                <a:ext cx="8976000" cy="1972720"/>
              </a:xfrm>
              <a:prstGeom prst="rect">
                <a:avLst/>
              </a:prstGeom>
              <a:blipFill>
                <a:blip r:embed="rId3"/>
                <a:stretch>
                  <a:fillRect l="-611" t="-1548" b="-4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2F5D0B4-BC0F-D19A-1921-0C74123DB3EE}"/>
              </a:ext>
            </a:extLst>
          </p:cNvPr>
          <p:cNvGrpSpPr/>
          <p:nvPr/>
        </p:nvGrpSpPr>
        <p:grpSpPr>
          <a:xfrm>
            <a:off x="696000" y="3886550"/>
            <a:ext cx="2880000" cy="2671590"/>
            <a:chOff x="5622418" y="-228777"/>
            <a:chExt cx="4379563" cy="40456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E548EF-B018-1356-3656-7662BC6B51F7}"/>
                </a:ext>
              </a:extLst>
            </p:cNvPr>
            <p:cNvSpPr/>
            <p:nvPr/>
          </p:nvSpPr>
          <p:spPr>
            <a:xfrm>
              <a:off x="7403674" y="2231351"/>
              <a:ext cx="106586" cy="42123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xplosion 1 20">
              <a:extLst>
                <a:ext uri="{FF2B5EF4-FFF2-40B4-BE49-F238E27FC236}">
                  <a16:creationId xmlns:a16="http://schemas.microsoft.com/office/drawing/2014/main" id="{33CCC21D-26DE-99CF-5B31-E76EFB6547AA}"/>
                </a:ext>
              </a:extLst>
            </p:cNvPr>
            <p:cNvSpPr/>
            <p:nvPr/>
          </p:nvSpPr>
          <p:spPr>
            <a:xfrm>
              <a:off x="5622418" y="1296271"/>
              <a:ext cx="1061256" cy="965315"/>
            </a:xfrm>
            <a:prstGeom prst="irregularSeal1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801EBB-2B5E-5506-5DB5-74DC05F6D84A}"/>
                </a:ext>
              </a:extLst>
            </p:cNvPr>
            <p:cNvCxnSpPr/>
            <p:nvPr/>
          </p:nvCxnSpPr>
          <p:spPr>
            <a:xfrm>
              <a:off x="6479764" y="1959592"/>
              <a:ext cx="2294396" cy="117144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D869ED-ED4D-A864-7589-7C7B09146899}"/>
                </a:ext>
              </a:extLst>
            </p:cNvPr>
            <p:cNvCxnSpPr/>
            <p:nvPr/>
          </p:nvCxnSpPr>
          <p:spPr>
            <a:xfrm flipV="1">
              <a:off x="6426570" y="438962"/>
              <a:ext cx="2294396" cy="117144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C6BC0F-2293-03A8-4595-CAA22ACCC756}"/>
                </a:ext>
              </a:extLst>
            </p:cNvPr>
            <p:cNvSpPr/>
            <p:nvPr/>
          </p:nvSpPr>
          <p:spPr>
            <a:xfrm rot="1798967">
              <a:off x="8674552" y="3021238"/>
              <a:ext cx="1327429" cy="795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Trans-</a:t>
              </a:r>
              <a:r>
                <a:rPr lang="de-DE" sz="1600" dirty="0" err="1"/>
                <a:t>mitted</a:t>
              </a:r>
              <a:endParaRPr lang="de-DE" sz="16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88445F-6795-F49F-1276-D4DB8FD6FD39}"/>
                </a:ext>
              </a:extLst>
            </p:cNvPr>
            <p:cNvSpPr/>
            <p:nvPr/>
          </p:nvSpPr>
          <p:spPr>
            <a:xfrm rot="19917367">
              <a:off x="8667101" y="-228777"/>
              <a:ext cx="1325672" cy="7750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0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F7873F4-D073-D043-0F10-93272D68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41" y="954605"/>
            <a:ext cx="7772447" cy="56035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691079-C0A8-5352-2BE0-FFBAF57BDA43}"/>
              </a:ext>
            </a:extLst>
          </p:cNvPr>
          <p:cNvGrpSpPr/>
          <p:nvPr/>
        </p:nvGrpSpPr>
        <p:grpSpPr>
          <a:xfrm>
            <a:off x="542493" y="1228552"/>
            <a:ext cx="3239999" cy="763776"/>
            <a:chOff x="696000" y="1046736"/>
            <a:chExt cx="3239999" cy="763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FAEAE9-CAEF-97E9-6A01-58F66FC14158}"/>
                    </a:ext>
                  </a:extLst>
                </p:cNvPr>
                <p:cNvSpPr txBox="1"/>
                <p:nvPr/>
              </p:nvSpPr>
              <p:spPr>
                <a:xfrm>
                  <a:off x="696000" y="1046736"/>
                  <a:ext cx="3239999" cy="741613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𝑡𝑟𝑎𝑛𝑠</m:t>
                                        </m:r>
                                      </m:sub>
                                    </m:sSub>
                                    <m:r>
                                      <m:rPr>
                                        <m:lit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𝑠𝑜𝑢𝑟𝑐𝑒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FAEAE9-CAEF-97E9-6A01-58F66FC1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00" y="1046736"/>
                  <a:ext cx="3239999" cy="7416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CC44E0-9D86-166F-EFF9-43E974559D8E}"/>
                </a:ext>
              </a:extLst>
            </p:cNvPr>
            <p:cNvSpPr/>
            <p:nvPr/>
          </p:nvSpPr>
          <p:spPr>
            <a:xfrm>
              <a:off x="1176529" y="1066800"/>
              <a:ext cx="2712720" cy="7437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87A906-A892-AE22-B436-5973A748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7" y="444953"/>
            <a:ext cx="9687282" cy="591661"/>
          </a:xfrm>
        </p:spPr>
        <p:txBody>
          <a:bodyPr/>
          <a:lstStyle/>
          <a:p>
            <a:r>
              <a:rPr lang="en-US" dirty="0"/>
              <a:t>Absorption Spectra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14A57B-73F1-C5F2-8D31-5DF82806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E453B-58CB-CE7A-6EAA-5510B5DD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AB32-38C2-393C-39F7-972CD484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077" y="25360"/>
            <a:ext cx="8976000" cy="189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38E550F-8CA2-D618-DC99-F92169999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82833"/>
              </p:ext>
            </p:extLst>
          </p:nvPr>
        </p:nvGraphicFramePr>
        <p:xfrm>
          <a:off x="130871" y="2157893"/>
          <a:ext cx="4289834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182">
                  <a:extLst>
                    <a:ext uri="{9D8B030D-6E8A-4147-A177-3AD203B41FA5}">
                      <a16:colId xmlns:a16="http://schemas.microsoft.com/office/drawing/2014/main" val="759546330"/>
                    </a:ext>
                  </a:extLst>
                </a:gridCol>
                <a:gridCol w="1446028">
                  <a:extLst>
                    <a:ext uri="{9D8B030D-6E8A-4147-A177-3AD203B41FA5}">
                      <a16:colId xmlns:a16="http://schemas.microsoft.com/office/drawing/2014/main" val="821443194"/>
                    </a:ext>
                  </a:extLst>
                </a:gridCol>
                <a:gridCol w="1052624">
                  <a:extLst>
                    <a:ext uri="{9D8B030D-6E8A-4147-A177-3AD203B41FA5}">
                      <a16:colId xmlns:a16="http://schemas.microsoft.com/office/drawing/2014/main" val="2264034576"/>
                    </a:ext>
                  </a:extLst>
                </a:gridCol>
              </a:tblGrid>
              <a:tr h="328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Spectrometers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Backlighter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40671"/>
                  </a:ext>
                </a:extLst>
              </a:tr>
              <a:tr h="339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DUCC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Rare-</a:t>
                      </a:r>
                      <a:r>
                        <a:rPr lang="de-DE" dirty="0" err="1"/>
                        <a:t>earth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7720"/>
                  </a:ext>
                </a:extLst>
              </a:tr>
              <a:tr h="339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OSUCC/SUCC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Teflon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77010"/>
                  </a:ext>
                </a:extLst>
              </a:tr>
              <a:tr h="33910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FSSR/SUCC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Teflon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32986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328DD088-BE42-8EE8-C15B-717542F246B4}"/>
              </a:ext>
            </a:extLst>
          </p:cNvPr>
          <p:cNvGrpSpPr/>
          <p:nvPr/>
        </p:nvGrpSpPr>
        <p:grpSpPr>
          <a:xfrm>
            <a:off x="696000" y="3886550"/>
            <a:ext cx="2880000" cy="2671590"/>
            <a:chOff x="5622418" y="-228777"/>
            <a:chExt cx="4379563" cy="404562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E2F88E-AAF9-B670-034C-9DBCA9FB6041}"/>
                </a:ext>
              </a:extLst>
            </p:cNvPr>
            <p:cNvSpPr/>
            <p:nvPr/>
          </p:nvSpPr>
          <p:spPr>
            <a:xfrm>
              <a:off x="7403674" y="2231351"/>
              <a:ext cx="106586" cy="42123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xplosion 1 20">
              <a:extLst>
                <a:ext uri="{FF2B5EF4-FFF2-40B4-BE49-F238E27FC236}">
                  <a16:creationId xmlns:a16="http://schemas.microsoft.com/office/drawing/2014/main" id="{785CD420-71FE-CD39-93A7-231E2A47D5C3}"/>
                </a:ext>
              </a:extLst>
            </p:cNvPr>
            <p:cNvSpPr/>
            <p:nvPr/>
          </p:nvSpPr>
          <p:spPr>
            <a:xfrm>
              <a:off x="5622418" y="1296271"/>
              <a:ext cx="1061256" cy="965315"/>
            </a:xfrm>
            <a:prstGeom prst="irregularSeal1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DB2469C-5F7C-F95E-8FCB-3951BFBE100B}"/>
                </a:ext>
              </a:extLst>
            </p:cNvPr>
            <p:cNvCxnSpPr/>
            <p:nvPr/>
          </p:nvCxnSpPr>
          <p:spPr>
            <a:xfrm>
              <a:off x="6479764" y="1959592"/>
              <a:ext cx="2294396" cy="117144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050AD82-5CC5-7F2B-BC2E-0CCB930FBC3A}"/>
                </a:ext>
              </a:extLst>
            </p:cNvPr>
            <p:cNvCxnSpPr/>
            <p:nvPr/>
          </p:nvCxnSpPr>
          <p:spPr>
            <a:xfrm flipV="1">
              <a:off x="6426570" y="438962"/>
              <a:ext cx="2294396" cy="117144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36625C-F74E-C82C-FF72-5F37B50EB5FB}"/>
                </a:ext>
              </a:extLst>
            </p:cNvPr>
            <p:cNvSpPr/>
            <p:nvPr/>
          </p:nvSpPr>
          <p:spPr>
            <a:xfrm rot="1798967">
              <a:off x="8674552" y="3021238"/>
              <a:ext cx="1327429" cy="795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DUCC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C8082B1-23A8-BB77-2C1D-19775901419C}"/>
                </a:ext>
              </a:extLst>
            </p:cNvPr>
            <p:cNvSpPr/>
            <p:nvPr/>
          </p:nvSpPr>
          <p:spPr>
            <a:xfrm rot="19917367">
              <a:off x="8667101" y="-228777"/>
              <a:ext cx="1325672" cy="7750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DUCC</a:t>
              </a:r>
            </a:p>
          </p:txBody>
        </p:sp>
      </p:grpSp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85BFDDD2-8681-57E5-E8F1-62749B06F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0521" y="2489023"/>
            <a:ext cx="431236" cy="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A55DD6D-E852-4AD0-8687-EA9FD0D7F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54564"/>
              </p:ext>
            </p:extLst>
          </p:nvPr>
        </p:nvGraphicFramePr>
        <p:xfrm>
          <a:off x="336000" y="549000"/>
          <a:ext cx="11520000" cy="568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90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A6F2B4-75FB-4A7A-873E-6F9A63F56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graphicEl>
                                              <a:dgm id="{E3A6F2B4-75FB-4A7A-873E-6F9A63F56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96CBC81-8D38-42F1-9F1F-63161A90F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graphicEl>
                                              <a:dgm id="{696CBC81-8D38-42F1-9F1F-63161A90F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B0B5867-BE5B-44ED-9736-94BD8CA29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>
                                            <p:graphicEl>
                                              <a:dgm id="{2B0B5867-BE5B-44ED-9736-94BD8CA292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490780-AC5B-42A4-892D-2E25E6E66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>
                                            <p:graphicEl>
                                              <a:dgm id="{96490780-AC5B-42A4-892D-2E25E6E663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530459-4FE0-4EB2-A27A-6F0436E56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graphicEl>
                                              <a:dgm id="{08530459-4FE0-4EB2-A27A-6F0436E56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130FE05-D5DE-4A58-8B55-7497145EA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graphicEl>
                                              <a:dgm id="{3130FE05-D5DE-4A58-8B55-7497145EA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B3472D-09C1-C5F7-5C0D-A580F726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96980"/>
              </p:ext>
            </p:extLst>
          </p:nvPr>
        </p:nvGraphicFramePr>
        <p:xfrm>
          <a:off x="130871" y="2157893"/>
          <a:ext cx="4289834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182">
                  <a:extLst>
                    <a:ext uri="{9D8B030D-6E8A-4147-A177-3AD203B41FA5}">
                      <a16:colId xmlns:a16="http://schemas.microsoft.com/office/drawing/2014/main" val="759546330"/>
                    </a:ext>
                  </a:extLst>
                </a:gridCol>
                <a:gridCol w="1446028">
                  <a:extLst>
                    <a:ext uri="{9D8B030D-6E8A-4147-A177-3AD203B41FA5}">
                      <a16:colId xmlns:a16="http://schemas.microsoft.com/office/drawing/2014/main" val="821443194"/>
                    </a:ext>
                  </a:extLst>
                </a:gridCol>
                <a:gridCol w="1052624">
                  <a:extLst>
                    <a:ext uri="{9D8B030D-6E8A-4147-A177-3AD203B41FA5}">
                      <a16:colId xmlns:a16="http://schemas.microsoft.com/office/drawing/2014/main" val="2264034576"/>
                    </a:ext>
                  </a:extLst>
                </a:gridCol>
              </a:tblGrid>
              <a:tr h="328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Spectrometers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Backlighter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40671"/>
                  </a:ext>
                </a:extLst>
              </a:tr>
              <a:tr h="339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DUCC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Rare-</a:t>
                      </a:r>
                      <a:r>
                        <a:rPr lang="de-DE" dirty="0" err="1"/>
                        <a:t>earth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7720"/>
                  </a:ext>
                </a:extLst>
              </a:tr>
              <a:tr h="339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OSUCC/SUCC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Teflon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77010"/>
                  </a:ext>
                </a:extLst>
              </a:tr>
              <a:tr h="33910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FSSR/SUCC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Teflon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3298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487A906-A892-AE22-B436-5973A748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7" y="456916"/>
            <a:ext cx="9687282" cy="591661"/>
          </a:xfrm>
        </p:spPr>
        <p:txBody>
          <a:bodyPr/>
          <a:lstStyle/>
          <a:p>
            <a:r>
              <a:rPr lang="en-US" dirty="0"/>
              <a:t>Absorption Spectra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14A57B-73F1-C5F2-8D31-5DF82806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AB32-38C2-393C-39F7-972CD484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077" y="25360"/>
            <a:ext cx="8976000" cy="189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8DD088-BE42-8EE8-C15B-717542F246B4}"/>
              </a:ext>
            </a:extLst>
          </p:cNvPr>
          <p:cNvGrpSpPr/>
          <p:nvPr/>
        </p:nvGrpSpPr>
        <p:grpSpPr>
          <a:xfrm>
            <a:off x="696000" y="3886550"/>
            <a:ext cx="2880000" cy="2671590"/>
            <a:chOff x="5622418" y="-228777"/>
            <a:chExt cx="4379563" cy="404562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E2F88E-AAF9-B670-034C-9DBCA9FB6041}"/>
                </a:ext>
              </a:extLst>
            </p:cNvPr>
            <p:cNvSpPr/>
            <p:nvPr/>
          </p:nvSpPr>
          <p:spPr>
            <a:xfrm>
              <a:off x="7403674" y="2231351"/>
              <a:ext cx="106586" cy="42123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xplosion 1 20">
              <a:extLst>
                <a:ext uri="{FF2B5EF4-FFF2-40B4-BE49-F238E27FC236}">
                  <a16:creationId xmlns:a16="http://schemas.microsoft.com/office/drawing/2014/main" id="{785CD420-71FE-CD39-93A7-231E2A47D5C3}"/>
                </a:ext>
              </a:extLst>
            </p:cNvPr>
            <p:cNvSpPr/>
            <p:nvPr/>
          </p:nvSpPr>
          <p:spPr>
            <a:xfrm>
              <a:off x="5622418" y="1296271"/>
              <a:ext cx="1061256" cy="965315"/>
            </a:xfrm>
            <a:prstGeom prst="irregularSeal1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DB2469C-5F7C-F95E-8FCB-3951BFBE100B}"/>
                </a:ext>
              </a:extLst>
            </p:cNvPr>
            <p:cNvCxnSpPr/>
            <p:nvPr/>
          </p:nvCxnSpPr>
          <p:spPr>
            <a:xfrm>
              <a:off x="6479764" y="1959592"/>
              <a:ext cx="2294396" cy="117144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050AD82-5CC5-7F2B-BC2E-0CCB930FBC3A}"/>
                </a:ext>
              </a:extLst>
            </p:cNvPr>
            <p:cNvCxnSpPr/>
            <p:nvPr/>
          </p:nvCxnSpPr>
          <p:spPr>
            <a:xfrm flipV="1">
              <a:off x="6426570" y="438962"/>
              <a:ext cx="2294396" cy="117144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36625C-F74E-C82C-FF72-5F37B50EB5FB}"/>
                </a:ext>
              </a:extLst>
            </p:cNvPr>
            <p:cNvSpPr/>
            <p:nvPr/>
          </p:nvSpPr>
          <p:spPr>
            <a:xfrm rot="1798967">
              <a:off x="8674552" y="3021238"/>
              <a:ext cx="1327429" cy="795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500" dirty="0"/>
                <a:t>OSUCC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C8082B1-23A8-BB77-2C1D-19775901419C}"/>
                </a:ext>
              </a:extLst>
            </p:cNvPr>
            <p:cNvSpPr/>
            <p:nvPr/>
          </p:nvSpPr>
          <p:spPr>
            <a:xfrm rot="19917367">
              <a:off x="8667101" y="-228777"/>
              <a:ext cx="1325672" cy="7750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SUCC</a:t>
              </a:r>
            </a:p>
          </p:txBody>
        </p:sp>
      </p:grpSp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85BFDDD2-8681-57E5-E8F1-62749B06F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5888" y="2501658"/>
            <a:ext cx="431236" cy="43123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FB0CFFA-15B8-C11E-0E2A-CAD3DB90F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3463" y="2848136"/>
            <a:ext cx="431236" cy="43123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499F9DDC-23AD-1E66-5CB8-044471A5D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1345" y="2840506"/>
            <a:ext cx="431236" cy="43123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B4D0DDC-44CB-9BCF-167E-F31AEF0D0F94}"/>
              </a:ext>
            </a:extLst>
          </p:cNvPr>
          <p:cNvGrpSpPr/>
          <p:nvPr/>
        </p:nvGrpSpPr>
        <p:grpSpPr>
          <a:xfrm>
            <a:off x="101411" y="1048577"/>
            <a:ext cx="4393191" cy="1041127"/>
            <a:chOff x="101411" y="1048577"/>
            <a:chExt cx="4393191" cy="1041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FAEAE9-CAEF-97E9-6A01-58F66FC14158}"/>
                    </a:ext>
                  </a:extLst>
                </p:cNvPr>
                <p:cNvSpPr txBox="1"/>
                <p:nvPr/>
              </p:nvSpPr>
              <p:spPr>
                <a:xfrm>
                  <a:off x="101411" y="1065316"/>
                  <a:ext cx="4393191" cy="101572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𝑡𝑟𝑎𝑛𝑠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lit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𝑠𝑜𝑢𝑟𝑐𝑒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𝑐𝑎𝑙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𝑡𝑟𝑎𝑛𝑠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lit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𝑐𝑎𝑙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𝑠𝑜𝑢𝑟𝑐𝑒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FAEAE9-CAEF-97E9-6A01-58F66FC1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11" y="1065316"/>
                  <a:ext cx="4393191" cy="10157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79A5C1-C42C-F4D3-5735-2B59D778930A}"/>
                </a:ext>
              </a:extLst>
            </p:cNvPr>
            <p:cNvSpPr/>
            <p:nvPr/>
          </p:nvSpPr>
          <p:spPr>
            <a:xfrm>
              <a:off x="579120" y="1048577"/>
              <a:ext cx="3676668" cy="104112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9A63757-67D8-E5BC-145C-C89DF3242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705" y="966862"/>
            <a:ext cx="7739522" cy="52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A1C30C-393A-8923-AEF7-4B2DF7361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96980"/>
              </p:ext>
            </p:extLst>
          </p:nvPr>
        </p:nvGraphicFramePr>
        <p:xfrm>
          <a:off x="130871" y="2157893"/>
          <a:ext cx="4289834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182">
                  <a:extLst>
                    <a:ext uri="{9D8B030D-6E8A-4147-A177-3AD203B41FA5}">
                      <a16:colId xmlns:a16="http://schemas.microsoft.com/office/drawing/2014/main" val="759546330"/>
                    </a:ext>
                  </a:extLst>
                </a:gridCol>
                <a:gridCol w="1446028">
                  <a:extLst>
                    <a:ext uri="{9D8B030D-6E8A-4147-A177-3AD203B41FA5}">
                      <a16:colId xmlns:a16="http://schemas.microsoft.com/office/drawing/2014/main" val="821443194"/>
                    </a:ext>
                  </a:extLst>
                </a:gridCol>
                <a:gridCol w="1052624">
                  <a:extLst>
                    <a:ext uri="{9D8B030D-6E8A-4147-A177-3AD203B41FA5}">
                      <a16:colId xmlns:a16="http://schemas.microsoft.com/office/drawing/2014/main" val="2264034576"/>
                    </a:ext>
                  </a:extLst>
                </a:gridCol>
              </a:tblGrid>
              <a:tr h="328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Spectrometers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Backlighter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40671"/>
                  </a:ext>
                </a:extLst>
              </a:tr>
              <a:tr h="339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DUCC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Rare-</a:t>
                      </a:r>
                      <a:r>
                        <a:rPr lang="de-DE" dirty="0" err="1"/>
                        <a:t>earth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7720"/>
                  </a:ext>
                </a:extLst>
              </a:tr>
              <a:tr h="339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OSUCC/SUCC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Teflon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77010"/>
                  </a:ext>
                </a:extLst>
              </a:tr>
              <a:tr h="33910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FSSR/SUCC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Teflon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3298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487A906-A892-AE22-B436-5973A748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7" y="456916"/>
            <a:ext cx="9687282" cy="591661"/>
          </a:xfrm>
        </p:spPr>
        <p:txBody>
          <a:bodyPr/>
          <a:lstStyle/>
          <a:p>
            <a:r>
              <a:rPr lang="en-US" dirty="0"/>
              <a:t>Absorption Spectra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14A57B-73F1-C5F2-8D31-5DF82806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AB32-38C2-393C-39F7-972CD484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077" y="25360"/>
            <a:ext cx="8976000" cy="189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8DD088-BE42-8EE8-C15B-717542F246B4}"/>
              </a:ext>
            </a:extLst>
          </p:cNvPr>
          <p:cNvGrpSpPr/>
          <p:nvPr/>
        </p:nvGrpSpPr>
        <p:grpSpPr>
          <a:xfrm>
            <a:off x="696000" y="3886550"/>
            <a:ext cx="2880000" cy="2671590"/>
            <a:chOff x="5622418" y="-228777"/>
            <a:chExt cx="4379563" cy="404562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E2F88E-AAF9-B670-034C-9DBCA9FB6041}"/>
                </a:ext>
              </a:extLst>
            </p:cNvPr>
            <p:cNvSpPr/>
            <p:nvPr/>
          </p:nvSpPr>
          <p:spPr>
            <a:xfrm>
              <a:off x="7403674" y="2231351"/>
              <a:ext cx="106586" cy="42123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xplosion 1 20">
              <a:extLst>
                <a:ext uri="{FF2B5EF4-FFF2-40B4-BE49-F238E27FC236}">
                  <a16:creationId xmlns:a16="http://schemas.microsoft.com/office/drawing/2014/main" id="{785CD420-71FE-CD39-93A7-231E2A47D5C3}"/>
                </a:ext>
              </a:extLst>
            </p:cNvPr>
            <p:cNvSpPr/>
            <p:nvPr/>
          </p:nvSpPr>
          <p:spPr>
            <a:xfrm>
              <a:off x="5622418" y="1296271"/>
              <a:ext cx="1061256" cy="965315"/>
            </a:xfrm>
            <a:prstGeom prst="irregularSeal1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DB2469C-5F7C-F95E-8FCB-3951BFBE100B}"/>
                </a:ext>
              </a:extLst>
            </p:cNvPr>
            <p:cNvCxnSpPr/>
            <p:nvPr/>
          </p:nvCxnSpPr>
          <p:spPr>
            <a:xfrm>
              <a:off x="6479764" y="1959592"/>
              <a:ext cx="2294396" cy="117144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050AD82-5CC5-7F2B-BC2E-0CCB930FBC3A}"/>
                </a:ext>
              </a:extLst>
            </p:cNvPr>
            <p:cNvCxnSpPr/>
            <p:nvPr/>
          </p:nvCxnSpPr>
          <p:spPr>
            <a:xfrm flipV="1">
              <a:off x="6426570" y="438962"/>
              <a:ext cx="2294396" cy="117144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36625C-F74E-C82C-FF72-5F37B50EB5FB}"/>
                </a:ext>
              </a:extLst>
            </p:cNvPr>
            <p:cNvSpPr/>
            <p:nvPr/>
          </p:nvSpPr>
          <p:spPr>
            <a:xfrm rot="1798967">
              <a:off x="8674552" y="3021238"/>
              <a:ext cx="1327429" cy="795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500" dirty="0"/>
                <a:t>FSSR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C8082B1-23A8-BB77-2C1D-19775901419C}"/>
                </a:ext>
              </a:extLst>
            </p:cNvPr>
            <p:cNvSpPr/>
            <p:nvPr/>
          </p:nvSpPr>
          <p:spPr>
            <a:xfrm rot="19917367">
              <a:off x="8667101" y="-228777"/>
              <a:ext cx="1325672" cy="7750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SUCC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2D4986-5893-6704-C982-ED4AE646C10B}"/>
              </a:ext>
            </a:extLst>
          </p:cNvPr>
          <p:cNvSpPr txBox="1"/>
          <p:nvPr/>
        </p:nvSpPr>
        <p:spPr>
          <a:xfrm>
            <a:off x="3685089" y="3146333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X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678D4289-6C83-DA7C-F7C2-17B0939DA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888" y="2501658"/>
            <a:ext cx="431236" cy="43123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D9AC4583-348C-1E61-01CD-7D514ED86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3463" y="2848136"/>
            <a:ext cx="431236" cy="431236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FD9597C6-0233-871A-F663-0D2228F5E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1345" y="2840506"/>
            <a:ext cx="431236" cy="4312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F9D383C-699E-E557-043F-6D8CEDFF0DBB}"/>
              </a:ext>
            </a:extLst>
          </p:cNvPr>
          <p:cNvGrpSpPr/>
          <p:nvPr/>
        </p:nvGrpSpPr>
        <p:grpSpPr>
          <a:xfrm>
            <a:off x="101411" y="1048577"/>
            <a:ext cx="4393191" cy="1041127"/>
            <a:chOff x="101411" y="1048577"/>
            <a:chExt cx="4393191" cy="1041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55C9D5-0C8C-DCE3-DA5E-73FEDCC2EE5C}"/>
                    </a:ext>
                  </a:extLst>
                </p:cNvPr>
                <p:cNvSpPr txBox="1"/>
                <p:nvPr/>
              </p:nvSpPr>
              <p:spPr>
                <a:xfrm>
                  <a:off x="101411" y="1065316"/>
                  <a:ext cx="4393191" cy="101572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𝑡𝑟𝑎𝑛𝑠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lit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𝑠𝑜𝑢𝑟𝑐𝑒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𝑐𝑎𝑙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𝑡𝑟𝑎𝑛𝑠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lit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𝑐𝑎𝑙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𝑠𝑜𝑢𝑟𝑐𝑒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55C9D5-0C8C-DCE3-DA5E-73FEDCC2E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11" y="1065316"/>
                  <a:ext cx="4393191" cy="10157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60BF1C-F10C-D063-9ED6-81FEE9FDF0E4}"/>
                </a:ext>
              </a:extLst>
            </p:cNvPr>
            <p:cNvSpPr/>
            <p:nvPr/>
          </p:nvSpPr>
          <p:spPr>
            <a:xfrm>
              <a:off x="579120" y="1048577"/>
              <a:ext cx="3676668" cy="104112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170E1DA-7939-D1AF-1F59-DC2342840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549" y="954118"/>
            <a:ext cx="7688889" cy="53755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1B8881-4D04-4606-B60B-2B920C610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70" y="3610590"/>
            <a:ext cx="4166077" cy="32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4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9F22-78C0-D64D-8E79-DFA8BC53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67" y="423786"/>
            <a:ext cx="9687282" cy="5916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FAD18-506A-1755-FFE5-646F6A0F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31986-2BE1-EB20-6F54-12837365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3A798-A911-2F62-2309-802FE09D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367" y="25360"/>
            <a:ext cx="8976000" cy="189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E82C-A188-86CA-6479-22A920541117}"/>
              </a:ext>
            </a:extLst>
          </p:cNvPr>
          <p:cNvSpPr txBox="1"/>
          <p:nvPr/>
        </p:nvSpPr>
        <p:spPr>
          <a:xfrm>
            <a:off x="156367" y="1105829"/>
            <a:ext cx="1026153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</a:rPr>
              <a:t>Thesis goal: </a:t>
            </a:r>
            <a:r>
              <a:rPr lang="en-US" sz="2000" dirty="0">
                <a:solidFill>
                  <a:prstClr val="black"/>
                </a:solidFill>
              </a:rPr>
              <a:t>Design and test x-ray spectrometers for XAFS of aluminum to use in WDM research with heavy-ion beam sample heating and laser-plasma </a:t>
            </a:r>
            <a:r>
              <a:rPr lang="en-US" sz="2000" dirty="0" err="1">
                <a:solidFill>
                  <a:prstClr val="black"/>
                </a:solidFill>
              </a:rPr>
              <a:t>backlighters</a:t>
            </a:r>
            <a:endParaRPr lang="en-US" sz="200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</a:rPr>
              <a:t>Tested two schemes: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</a:rPr>
              <a:t>Flat crystal 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 DUCC with ADP crystal (simple, dual channel)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Bent crystal  FSSR with mica crystal (complex, focusing)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Additionally in experiment: SUCC and OSUCC with KAP crystal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sym typeface="Wingdings" panose="05000000000000000000" pitchFamily="2" charset="2"/>
              </a:rPr>
              <a:t>Results: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DUCC:</a:t>
            </a:r>
          </a:p>
          <a:p>
            <a:pPr lvl="1">
              <a:defRPr/>
            </a:pPr>
            <a:r>
              <a:rPr lang="en-US" sz="2000" b="1" dirty="0">
                <a:solidFill>
                  <a:srgbClr val="006800"/>
                </a:solidFill>
                <a:sym typeface="Wingdings" panose="05000000000000000000" pitchFamily="2" charset="2"/>
              </a:rPr>
              <a:t>+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	Dual channel design effective for absorption spectra</a:t>
            </a:r>
          </a:p>
          <a:p>
            <a:pPr lvl="1"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­­</a:t>
            </a:r>
            <a:r>
              <a:rPr lang="en-US" sz="2000" b="1" dirty="0">
                <a:solidFill>
                  <a:srgbClr val="C00000"/>
                </a:solidFill>
              </a:rPr>
              <a:t>–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	Insufficient resolution (1.68 eV &gt; 1 eV)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FSSR:</a:t>
            </a:r>
          </a:p>
          <a:p>
            <a:pPr lvl="1">
              <a:defRPr/>
            </a:pPr>
            <a:r>
              <a:rPr lang="en-US" sz="2000" b="1" dirty="0">
                <a:solidFill>
                  <a:srgbClr val="006800"/>
                </a:solidFill>
                <a:sym typeface="Wingdings" panose="05000000000000000000" pitchFamily="2" charset="2"/>
              </a:rPr>
              <a:t>+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	High resolution (1.72 eV &lt;&lt; 10 eV)</a:t>
            </a:r>
          </a:p>
          <a:p>
            <a:pPr lvl="1"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­­</a:t>
            </a:r>
            <a:r>
              <a:rPr lang="en-US" sz="2000" b="1" dirty="0">
                <a:solidFill>
                  <a:srgbClr val="C00000"/>
                </a:solidFill>
              </a:rPr>
              <a:t>–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	Absorption edge in mica crystal  poor absorption spectra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SUCC:</a:t>
            </a:r>
          </a:p>
          <a:p>
            <a:pPr lvl="1">
              <a:defRPr/>
            </a:pPr>
            <a:r>
              <a:rPr lang="en-US" sz="2000" b="1" dirty="0">
                <a:solidFill>
                  <a:srgbClr val="006800"/>
                </a:solidFill>
                <a:sym typeface="Wingdings" panose="05000000000000000000" pitchFamily="2" charset="2"/>
              </a:rPr>
              <a:t>+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	Good resolution (2.84 eV &lt;&lt; 10 eV)</a:t>
            </a:r>
          </a:p>
          <a:p>
            <a:pPr lvl="1"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­­</a:t>
            </a:r>
            <a:r>
              <a:rPr lang="en-US" sz="2000" b="1" dirty="0">
                <a:solidFill>
                  <a:srgbClr val="006800"/>
                </a:solidFill>
                <a:sym typeface="Wingdings" panose="05000000000000000000" pitchFamily="2" charset="2"/>
              </a:rPr>
              <a:t>+ 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	Excellent absorption spectra with OSUCC/SUCC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02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F500-FC01-2AE9-A0FD-7E518FF05572}"/>
              </a:ext>
            </a:extLst>
          </p:cNvPr>
          <p:cNvSpPr txBox="1"/>
          <p:nvPr/>
        </p:nvSpPr>
        <p:spPr>
          <a:xfrm>
            <a:off x="-360000" y="1406306"/>
            <a:ext cx="1113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Crystal quality significant to resolution  characterize crystals before finalizing design!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DUCC has potential if crystal quality ensured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FSSR is powerful, but adds complexity and requires a different crystal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From SUCC, design with flat KAP crystal and Teflon </a:t>
            </a:r>
            <a:r>
              <a:rPr lang="en-US" sz="2000" dirty="0" err="1">
                <a:solidFill>
                  <a:prstClr val="black"/>
                </a:solidFill>
                <a:sym typeface="Wingdings" panose="05000000000000000000" pitchFamily="2" charset="2"/>
              </a:rPr>
              <a:t>backlighter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 effective for EXAFS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Dual channel layout leads to high quality absorption spectra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36FCC2-A2D9-1A09-3AEF-7C9C9D77179B}"/>
              </a:ext>
            </a:extLst>
          </p:cNvPr>
          <p:cNvSpPr/>
          <p:nvPr/>
        </p:nvSpPr>
        <p:spPr>
          <a:xfrm>
            <a:off x="134619" y="1759255"/>
            <a:ext cx="8331202" cy="618186"/>
          </a:xfrm>
          <a:prstGeom prst="roundRect">
            <a:avLst/>
          </a:prstGeom>
          <a:noFill/>
          <a:ln w="76200"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41BA3B2-2CC4-7FE3-F21C-44834F8A788A}"/>
              </a:ext>
            </a:extLst>
          </p:cNvPr>
          <p:cNvSpPr/>
          <p:nvPr/>
        </p:nvSpPr>
        <p:spPr>
          <a:xfrm rot="5400000">
            <a:off x="5495213" y="2815189"/>
            <a:ext cx="1191405" cy="310544"/>
          </a:xfrm>
          <a:prstGeom prst="rightArrow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3B54A-124B-91F2-33F9-7031F8067FB2}"/>
              </a:ext>
            </a:extLst>
          </p:cNvPr>
          <p:cNvSpPr txBox="1"/>
          <p:nvPr/>
        </p:nvSpPr>
        <p:spPr>
          <a:xfrm>
            <a:off x="2002167" y="3609286"/>
            <a:ext cx="8177501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DUCC and FSSR have potential for future experiments!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BB70D7-3076-4616-A038-9BF4595B0D23}"/>
              </a:ext>
            </a:extLst>
          </p:cNvPr>
          <p:cNvSpPr/>
          <p:nvPr/>
        </p:nvSpPr>
        <p:spPr>
          <a:xfrm>
            <a:off x="134620" y="2376447"/>
            <a:ext cx="9921380" cy="648694"/>
          </a:xfrm>
          <a:prstGeom prst="roundRect">
            <a:avLst/>
          </a:prstGeom>
          <a:noFill/>
          <a:ln w="76200"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8B62F5-ADA5-6655-ADBF-3C17050DC509}"/>
              </a:ext>
            </a:extLst>
          </p:cNvPr>
          <p:cNvSpPr/>
          <p:nvPr/>
        </p:nvSpPr>
        <p:spPr>
          <a:xfrm rot="5400000">
            <a:off x="5689417" y="3250455"/>
            <a:ext cx="802999" cy="310544"/>
          </a:xfrm>
          <a:prstGeom prst="rightArrow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0F9B2-9140-B3FA-C350-463A868AB955}"/>
              </a:ext>
            </a:extLst>
          </p:cNvPr>
          <p:cNvSpPr txBox="1"/>
          <p:nvPr/>
        </p:nvSpPr>
        <p:spPr>
          <a:xfrm>
            <a:off x="1416000" y="3853773"/>
            <a:ext cx="9404747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Next spectrometer: Dual channel geometry with KAP crystals and Teflon </a:t>
            </a:r>
            <a:r>
              <a:rPr lang="en-US" sz="2400" b="1" dirty="0" err="1"/>
              <a:t>backlighter</a:t>
            </a:r>
            <a:r>
              <a:rPr lang="en-US" sz="2400" b="1" dirty="0"/>
              <a:t>!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DFB5D53-5BE1-2F04-40E4-A08B31E27B93}"/>
              </a:ext>
            </a:extLst>
          </p:cNvPr>
          <p:cNvSpPr/>
          <p:nvPr/>
        </p:nvSpPr>
        <p:spPr>
          <a:xfrm rot="5400000">
            <a:off x="5949095" y="4698776"/>
            <a:ext cx="338556" cy="3105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C0B99-FA0D-1B23-34A7-8E4622D40693}"/>
              </a:ext>
            </a:extLst>
          </p:cNvPr>
          <p:cNvSpPr txBox="1"/>
          <p:nvPr/>
        </p:nvSpPr>
        <p:spPr>
          <a:xfrm>
            <a:off x="2502107" y="5062841"/>
            <a:ext cx="7222372" cy="830997"/>
          </a:xfrm>
          <a:prstGeom prst="rect">
            <a:avLst/>
          </a:prstGeom>
          <a:noFill/>
          <a:ln w="38100">
            <a:solidFill>
              <a:srgbClr val="0068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High quality EXAFS in heavy-ion beam + PHELIX </a:t>
            </a:r>
            <a:br>
              <a:rPr lang="en-US" sz="2400" b="1" dirty="0"/>
            </a:br>
            <a:r>
              <a:rPr lang="en-US" sz="2400" b="1" dirty="0"/>
              <a:t>laser experiment of 2024</a:t>
            </a:r>
          </a:p>
        </p:txBody>
      </p:sp>
    </p:spTree>
    <p:extLst>
      <p:ext uri="{BB962C8B-B14F-4D97-AF65-F5344CB8AC3E}">
        <p14:creationId xmlns:p14="http://schemas.microsoft.com/office/powerpoint/2010/main" val="343024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915EE-2C15-46FF-4CA2-BB3D986A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35894-FA1C-41F8-A4F2-A85F4322DE82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90C79-4845-DCB1-BFC7-C1A4EBE6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BA145E-09B8-C637-4E7F-AD9DCFC29CDC}"/>
              </a:ext>
            </a:extLst>
          </p:cNvPr>
          <p:cNvSpPr txBox="1"/>
          <p:nvPr/>
        </p:nvSpPr>
        <p:spPr>
          <a:xfrm>
            <a:off x="1140003" y="3626394"/>
            <a:ext cx="9911994" cy="8617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sz="5000" dirty="0">
                <a:solidFill>
                  <a:srgbClr val="002060"/>
                </a:solidFill>
                <a:latin typeface="+mj-lt"/>
              </a:rPr>
              <a:t>Thanks for your attention! </a:t>
            </a:r>
            <a:endParaRPr lang="de-DE" sz="50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1EB2E-B3E3-56DB-142F-AB96DCD4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390" y="1629000"/>
            <a:ext cx="2880610" cy="762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ECA9D-FACE-7ADE-2F15-5954E1114BA7}"/>
              </a:ext>
            </a:extLst>
          </p:cNvPr>
          <p:cNvSpPr txBox="1"/>
          <p:nvPr/>
        </p:nvSpPr>
        <p:spPr>
          <a:xfrm>
            <a:off x="360000" y="329768"/>
            <a:ext cx="9404747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Next spectrometer: Dual channel geometry with KAP crystals and Teflon </a:t>
            </a:r>
            <a:r>
              <a:rPr lang="en-US" sz="2400" b="1" dirty="0" err="1"/>
              <a:t>backlighter</a:t>
            </a:r>
            <a:r>
              <a:rPr lang="en-US" sz="2400" b="1" dirty="0"/>
              <a:t>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B72BE7-6D67-7C09-B508-7D1495D565AB}"/>
              </a:ext>
            </a:extLst>
          </p:cNvPr>
          <p:cNvSpPr/>
          <p:nvPr/>
        </p:nvSpPr>
        <p:spPr>
          <a:xfrm rot="5400000">
            <a:off x="4893095" y="1174771"/>
            <a:ext cx="338556" cy="3105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CAF71-67E1-F7D7-A0D2-A58844D832AC}"/>
              </a:ext>
            </a:extLst>
          </p:cNvPr>
          <p:cNvSpPr txBox="1"/>
          <p:nvPr/>
        </p:nvSpPr>
        <p:spPr>
          <a:xfrm>
            <a:off x="1446107" y="1538836"/>
            <a:ext cx="7222372" cy="830997"/>
          </a:xfrm>
          <a:prstGeom prst="rect">
            <a:avLst/>
          </a:prstGeom>
          <a:noFill/>
          <a:ln w="38100">
            <a:solidFill>
              <a:srgbClr val="0068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High quality EXAFS in heavy-ion beam + PHELIX </a:t>
            </a:r>
            <a:br>
              <a:rPr lang="en-US" sz="2400" b="1" dirty="0"/>
            </a:br>
            <a:r>
              <a:rPr lang="en-US" sz="2400" b="1" dirty="0"/>
              <a:t>laser experiment of 2024</a:t>
            </a:r>
          </a:p>
        </p:txBody>
      </p:sp>
    </p:spTree>
    <p:extLst>
      <p:ext uri="{BB962C8B-B14F-4D97-AF65-F5344CB8AC3E}">
        <p14:creationId xmlns:p14="http://schemas.microsoft.com/office/powerpoint/2010/main" val="21444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35" y="446083"/>
            <a:ext cx="10776000" cy="642357"/>
          </a:xfrm>
        </p:spPr>
        <p:txBody>
          <a:bodyPr/>
          <a:lstStyle/>
          <a:p>
            <a:r>
              <a:rPr lang="en-US" sz="3600" dirty="0"/>
              <a:t>X-Ray Absorption Fine-Structure (XAFS)</a:t>
            </a:r>
            <a:endParaRPr lang="de-D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86" y="3021711"/>
            <a:ext cx="5109200" cy="3295757"/>
          </a:xfrm>
        </p:spPr>
        <p:txBody>
          <a:bodyPr/>
          <a:lstStyle/>
          <a:p>
            <a:r>
              <a:rPr lang="en-US" dirty="0"/>
              <a:t>Studies structures around edge (rapid rise) in absorption spectrum</a:t>
            </a:r>
          </a:p>
          <a:p>
            <a:r>
              <a:rPr lang="en-US" dirty="0"/>
              <a:t>Structures caused by quantum scattering</a:t>
            </a:r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83179" y="2208810"/>
            <a:ext cx="2927311" cy="672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06930" y="1822862"/>
            <a:ext cx="2897623" cy="1069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64760" y="124940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X-rays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04554" y="1668922"/>
            <a:ext cx="100896" cy="7358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76000" y="1229436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000187" y="2222659"/>
            <a:ext cx="3232240" cy="1003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000880" y="1829983"/>
            <a:ext cx="3232240" cy="1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256000" y="1598768"/>
            <a:ext cx="1699814" cy="8519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Box 34"/>
          <p:cNvSpPr txBox="1"/>
          <p:nvPr/>
        </p:nvSpPr>
        <p:spPr>
          <a:xfrm>
            <a:off x="5644236" y="1254341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Transmitted x-rays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98989" y="1206237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Spectrometer</a:t>
            </a:r>
            <a:endParaRPr lang="de-DE" dirty="0"/>
          </a:p>
        </p:txBody>
      </p:sp>
      <p:sp>
        <p:nvSpPr>
          <p:cNvPr id="43" name="Explosion 1 42"/>
          <p:cNvSpPr/>
          <p:nvPr/>
        </p:nvSpPr>
        <p:spPr>
          <a:xfrm>
            <a:off x="1278762" y="1609048"/>
            <a:ext cx="881234" cy="930099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Box 43"/>
          <p:cNvSpPr txBox="1"/>
          <p:nvPr/>
        </p:nvSpPr>
        <p:spPr>
          <a:xfrm>
            <a:off x="1079996" y="1239716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   Source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00516" y="4375950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X-ray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Block Arc 60"/>
          <p:cNvSpPr/>
          <p:nvPr/>
        </p:nvSpPr>
        <p:spPr>
          <a:xfrm rot="5400000">
            <a:off x="6853240" y="4074880"/>
            <a:ext cx="1371600" cy="1446080"/>
          </a:xfrm>
          <a:prstGeom prst="blockArc">
            <a:avLst>
              <a:gd name="adj1" fmla="val 10800000"/>
              <a:gd name="adj2" fmla="val 21434699"/>
              <a:gd name="adj3" fmla="val 3765"/>
            </a:avLst>
          </a:prstGeom>
          <a:solidFill>
            <a:schemeClr val="accent2">
              <a:lumMod val="75000"/>
            </a:schemeClr>
          </a:solidFill>
          <a:ln w="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2" name="Block Arc 61"/>
          <p:cNvSpPr/>
          <p:nvPr/>
        </p:nvSpPr>
        <p:spPr>
          <a:xfrm rot="5551515">
            <a:off x="6164400" y="3426320"/>
            <a:ext cx="2743200" cy="2743200"/>
          </a:xfrm>
          <a:prstGeom prst="blockArc">
            <a:avLst>
              <a:gd name="adj1" fmla="val 10929998"/>
              <a:gd name="adj2" fmla="val 21244523"/>
              <a:gd name="adj3" fmla="val 1731"/>
            </a:avLst>
          </a:prstGeom>
          <a:solidFill>
            <a:schemeClr val="accent2">
              <a:lumMod val="75000"/>
            </a:schemeClr>
          </a:solidFill>
          <a:ln w="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3" name="Block Arc 62"/>
          <p:cNvSpPr/>
          <p:nvPr/>
        </p:nvSpPr>
        <p:spPr>
          <a:xfrm rot="5551515">
            <a:off x="5703979" y="2911880"/>
            <a:ext cx="3840480" cy="3840480"/>
          </a:xfrm>
          <a:prstGeom prst="blockArc">
            <a:avLst>
              <a:gd name="adj1" fmla="val 10929998"/>
              <a:gd name="adj2" fmla="val 21228133"/>
              <a:gd name="adj3" fmla="val 1187"/>
            </a:avLst>
          </a:prstGeom>
          <a:solidFill>
            <a:schemeClr val="accent2">
              <a:lumMod val="75000"/>
            </a:schemeClr>
          </a:solidFill>
          <a:ln w="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4" name="Block Arc 63"/>
          <p:cNvSpPr/>
          <p:nvPr/>
        </p:nvSpPr>
        <p:spPr>
          <a:xfrm rot="15193005">
            <a:off x="9327667" y="4099809"/>
            <a:ext cx="1371600" cy="1446080"/>
          </a:xfrm>
          <a:prstGeom prst="blockArc">
            <a:avLst>
              <a:gd name="adj1" fmla="val 15512708"/>
              <a:gd name="adj2" fmla="val 18850466"/>
              <a:gd name="adj3" fmla="val 4039"/>
            </a:avLst>
          </a:prstGeom>
          <a:solidFill>
            <a:srgbClr val="FF9900"/>
          </a:solidFill>
          <a:ln w="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5" name="Block Arc 64"/>
          <p:cNvSpPr/>
          <p:nvPr/>
        </p:nvSpPr>
        <p:spPr>
          <a:xfrm rot="15344520">
            <a:off x="8638827" y="3451249"/>
            <a:ext cx="2743200" cy="2743200"/>
          </a:xfrm>
          <a:prstGeom prst="blockArc">
            <a:avLst>
              <a:gd name="adj1" fmla="val 15542470"/>
              <a:gd name="adj2" fmla="val 18690041"/>
              <a:gd name="adj3" fmla="val 2224"/>
            </a:avLst>
          </a:prstGeom>
          <a:solidFill>
            <a:srgbClr val="FF9900"/>
          </a:solidFill>
          <a:ln w="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6" name="Block Arc 65"/>
          <p:cNvSpPr/>
          <p:nvPr/>
        </p:nvSpPr>
        <p:spPr>
          <a:xfrm rot="15344520">
            <a:off x="8066959" y="3052735"/>
            <a:ext cx="3840480" cy="3840480"/>
          </a:xfrm>
          <a:prstGeom prst="blockArc">
            <a:avLst>
              <a:gd name="adj1" fmla="val 15590896"/>
              <a:gd name="adj2" fmla="val 19002633"/>
              <a:gd name="adj3" fmla="val 1695"/>
            </a:avLst>
          </a:prstGeom>
          <a:solidFill>
            <a:srgbClr val="FF9900"/>
          </a:solidFill>
          <a:ln w="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627200" y="385305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Atoms in lattice</a:t>
            </a:r>
            <a:endParaRPr lang="de-DE" dirty="0"/>
          </a:p>
        </p:txBody>
      </p:sp>
      <p:sp>
        <p:nvSpPr>
          <p:cNvPr id="71" name="TextBox 70"/>
          <p:cNvSpPr txBox="1"/>
          <p:nvPr/>
        </p:nvSpPr>
        <p:spPr>
          <a:xfrm>
            <a:off x="5764680" y="3041689"/>
            <a:ext cx="2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Photoelectron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wavefunction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155134" y="5474439"/>
                <a:ext cx="216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B46B00"/>
                    </a:solidFill>
                  </a:rPr>
                  <a:t>Back-scattered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B46B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B46B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B46B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solidFill>
                          <a:srgbClr val="B46B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B46B00"/>
                    </a:solidFill>
                  </a:rPr>
                  <a:t>wavefunction</a:t>
                </a:r>
                <a:endParaRPr lang="de-DE" dirty="0">
                  <a:solidFill>
                    <a:srgbClr val="B46B00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34" y="5474439"/>
                <a:ext cx="21600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/>
          <p:cNvSpPr txBox="1">
            <a:spLocks/>
          </p:cNvSpPr>
          <p:nvPr/>
        </p:nvSpPr>
        <p:spPr>
          <a:xfrm>
            <a:off x="354025" y="4149725"/>
            <a:ext cx="4544553" cy="32957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WDM, can extract:</a:t>
            </a:r>
          </a:p>
          <a:p>
            <a:pPr lvl="1"/>
            <a:r>
              <a:rPr lang="en-US" dirty="0"/>
              <a:t>Density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Ionic order</a:t>
            </a:r>
          </a:p>
          <a:p>
            <a:pPr lvl="1"/>
            <a:r>
              <a:rPr lang="en-US" dirty="0"/>
              <a:t>Ionization</a:t>
            </a:r>
          </a:p>
          <a:p>
            <a:pPr lvl="1"/>
            <a:endParaRPr lang="de-DE" dirty="0"/>
          </a:p>
        </p:txBody>
      </p:sp>
      <p:grpSp>
        <p:nvGrpSpPr>
          <p:cNvPr id="86" name="Group 85"/>
          <p:cNvGrpSpPr/>
          <p:nvPr/>
        </p:nvGrpSpPr>
        <p:grpSpPr>
          <a:xfrm>
            <a:off x="6925156" y="4313793"/>
            <a:ext cx="983307" cy="1009759"/>
            <a:chOff x="6925156" y="4313793"/>
            <a:chExt cx="983307" cy="1009759"/>
          </a:xfrm>
        </p:grpSpPr>
        <p:sp>
          <p:nvSpPr>
            <p:cNvPr id="45" name="Oval 44"/>
            <p:cNvSpPr/>
            <p:nvPr/>
          </p:nvSpPr>
          <p:spPr>
            <a:xfrm>
              <a:off x="7254042" y="4678226"/>
              <a:ext cx="336497" cy="3183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Oval 77"/>
            <p:cNvSpPr/>
            <p:nvPr/>
          </p:nvSpPr>
          <p:spPr>
            <a:xfrm>
              <a:off x="7093539" y="4514859"/>
              <a:ext cx="653125" cy="6450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Oval 78"/>
            <p:cNvSpPr/>
            <p:nvPr/>
          </p:nvSpPr>
          <p:spPr>
            <a:xfrm>
              <a:off x="6925156" y="4313793"/>
              <a:ext cx="983307" cy="10097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Oval 80"/>
            <p:cNvSpPr/>
            <p:nvPr/>
          </p:nvSpPr>
          <p:spPr>
            <a:xfrm>
              <a:off x="7678111" y="4767932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Oval 81"/>
            <p:cNvSpPr/>
            <p:nvPr/>
          </p:nvSpPr>
          <p:spPr>
            <a:xfrm>
              <a:off x="7655487" y="5159918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Oval 82"/>
            <p:cNvSpPr/>
            <p:nvPr/>
          </p:nvSpPr>
          <p:spPr>
            <a:xfrm>
              <a:off x="7035374" y="4384074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Oval 83"/>
            <p:cNvSpPr/>
            <p:nvPr/>
          </p:nvSpPr>
          <p:spPr>
            <a:xfrm>
              <a:off x="7653175" y="4362499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Oval 84"/>
            <p:cNvSpPr/>
            <p:nvPr/>
          </p:nvSpPr>
          <p:spPr>
            <a:xfrm>
              <a:off x="7030525" y="5149920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0" name="Oval 79"/>
          <p:cNvSpPr/>
          <p:nvPr/>
        </p:nvSpPr>
        <p:spPr>
          <a:xfrm>
            <a:off x="7038618" y="4781606"/>
            <a:ext cx="123474" cy="11625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oup 97"/>
          <p:cNvGrpSpPr/>
          <p:nvPr/>
        </p:nvGrpSpPr>
        <p:grpSpPr>
          <a:xfrm>
            <a:off x="9627200" y="4293040"/>
            <a:ext cx="983307" cy="1009759"/>
            <a:chOff x="9627200" y="4293040"/>
            <a:chExt cx="983307" cy="1009759"/>
          </a:xfrm>
        </p:grpSpPr>
        <p:grpSp>
          <p:nvGrpSpPr>
            <p:cNvPr id="87" name="Group 86"/>
            <p:cNvGrpSpPr/>
            <p:nvPr/>
          </p:nvGrpSpPr>
          <p:grpSpPr>
            <a:xfrm>
              <a:off x="9627200" y="4293040"/>
              <a:ext cx="983307" cy="1009759"/>
              <a:chOff x="6925156" y="4313793"/>
              <a:chExt cx="983307" cy="1009759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253770" y="4673597"/>
                <a:ext cx="336497" cy="3183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093539" y="4514859"/>
                <a:ext cx="653125" cy="645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6925156" y="4313793"/>
                <a:ext cx="983307" cy="10097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678111" y="4767932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681795" y="5134144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028989" y="4384074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633471" y="4360192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7034312" y="5148086"/>
                <a:ext cx="123474" cy="11625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6" name="Oval 95"/>
            <p:cNvSpPr/>
            <p:nvPr/>
          </p:nvSpPr>
          <p:spPr>
            <a:xfrm>
              <a:off x="9729770" y="4758505"/>
              <a:ext cx="123474" cy="1162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Freeform 57"/>
          <p:cNvSpPr>
            <a:spLocks/>
          </p:cNvSpPr>
          <p:nvPr/>
        </p:nvSpPr>
        <p:spPr bwMode="auto">
          <a:xfrm>
            <a:off x="4943895" y="4746794"/>
            <a:ext cx="2057400" cy="165100"/>
          </a:xfrm>
          <a:custGeom>
            <a:avLst/>
            <a:gdLst>
              <a:gd name="T0" fmla="*/ 0 w 1296"/>
              <a:gd name="T1" fmla="*/ 104 h 104"/>
              <a:gd name="T2" fmla="*/ 96 w 1296"/>
              <a:gd name="T3" fmla="*/ 8 h 104"/>
              <a:gd name="T4" fmla="*/ 192 w 1296"/>
              <a:gd name="T5" fmla="*/ 104 h 104"/>
              <a:gd name="T6" fmla="*/ 336 w 1296"/>
              <a:gd name="T7" fmla="*/ 8 h 104"/>
              <a:gd name="T8" fmla="*/ 432 w 1296"/>
              <a:gd name="T9" fmla="*/ 104 h 104"/>
              <a:gd name="T10" fmla="*/ 528 w 1296"/>
              <a:gd name="T11" fmla="*/ 8 h 104"/>
              <a:gd name="T12" fmla="*/ 624 w 1296"/>
              <a:gd name="T13" fmla="*/ 104 h 104"/>
              <a:gd name="T14" fmla="*/ 720 w 1296"/>
              <a:gd name="T15" fmla="*/ 8 h 104"/>
              <a:gd name="T16" fmla="*/ 816 w 1296"/>
              <a:gd name="T17" fmla="*/ 104 h 104"/>
              <a:gd name="T18" fmla="*/ 912 w 1296"/>
              <a:gd name="T19" fmla="*/ 8 h 104"/>
              <a:gd name="T20" fmla="*/ 1008 w 1296"/>
              <a:gd name="T21" fmla="*/ 104 h 104"/>
              <a:gd name="T22" fmla="*/ 1104 w 1296"/>
              <a:gd name="T23" fmla="*/ 8 h 104"/>
              <a:gd name="T24" fmla="*/ 1200 w 1296"/>
              <a:gd name="T25" fmla="*/ 56 h 104"/>
              <a:gd name="T26" fmla="*/ 1296 w 1296"/>
              <a:gd name="T27" fmla="*/ 56 h 10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96"/>
              <a:gd name="T43" fmla="*/ 0 h 104"/>
              <a:gd name="T44" fmla="*/ 1296 w 1296"/>
              <a:gd name="T45" fmla="*/ 104 h 10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96" h="104">
                <a:moveTo>
                  <a:pt x="0" y="104"/>
                </a:moveTo>
                <a:cubicBezTo>
                  <a:pt x="32" y="56"/>
                  <a:pt x="64" y="8"/>
                  <a:pt x="96" y="8"/>
                </a:cubicBezTo>
                <a:cubicBezTo>
                  <a:pt x="128" y="8"/>
                  <a:pt x="152" y="104"/>
                  <a:pt x="192" y="104"/>
                </a:cubicBezTo>
                <a:cubicBezTo>
                  <a:pt x="232" y="104"/>
                  <a:pt x="296" y="8"/>
                  <a:pt x="336" y="8"/>
                </a:cubicBezTo>
                <a:cubicBezTo>
                  <a:pt x="376" y="8"/>
                  <a:pt x="400" y="104"/>
                  <a:pt x="432" y="104"/>
                </a:cubicBezTo>
                <a:cubicBezTo>
                  <a:pt x="464" y="104"/>
                  <a:pt x="496" y="8"/>
                  <a:pt x="528" y="8"/>
                </a:cubicBezTo>
                <a:cubicBezTo>
                  <a:pt x="560" y="8"/>
                  <a:pt x="592" y="104"/>
                  <a:pt x="624" y="104"/>
                </a:cubicBezTo>
                <a:cubicBezTo>
                  <a:pt x="656" y="104"/>
                  <a:pt x="688" y="8"/>
                  <a:pt x="720" y="8"/>
                </a:cubicBezTo>
                <a:cubicBezTo>
                  <a:pt x="752" y="8"/>
                  <a:pt x="784" y="104"/>
                  <a:pt x="816" y="104"/>
                </a:cubicBezTo>
                <a:cubicBezTo>
                  <a:pt x="848" y="104"/>
                  <a:pt x="880" y="8"/>
                  <a:pt x="912" y="8"/>
                </a:cubicBezTo>
                <a:cubicBezTo>
                  <a:pt x="944" y="8"/>
                  <a:pt x="976" y="104"/>
                  <a:pt x="1008" y="104"/>
                </a:cubicBezTo>
                <a:cubicBezTo>
                  <a:pt x="1040" y="104"/>
                  <a:pt x="1072" y="16"/>
                  <a:pt x="1104" y="8"/>
                </a:cubicBezTo>
                <a:cubicBezTo>
                  <a:pt x="1136" y="0"/>
                  <a:pt x="1168" y="48"/>
                  <a:pt x="1200" y="56"/>
                </a:cubicBezTo>
                <a:cubicBezTo>
                  <a:pt x="1232" y="64"/>
                  <a:pt x="1280" y="56"/>
                  <a:pt x="1296" y="56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77" name="Rectangle 76"/>
          <p:cNvSpPr/>
          <p:nvPr/>
        </p:nvSpPr>
        <p:spPr>
          <a:xfrm>
            <a:off x="5409666" y="1169423"/>
            <a:ext cx="5054709" cy="17248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tangle 75"/>
          <p:cNvSpPr/>
          <p:nvPr/>
        </p:nvSpPr>
        <p:spPr>
          <a:xfrm>
            <a:off x="696000" y="1169424"/>
            <a:ext cx="3852423" cy="16597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96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3" grpId="0" animBg="1"/>
      <p:bldP spid="14" grpId="0"/>
      <p:bldP spid="34" grpId="0" animBg="1"/>
      <p:bldP spid="35" grpId="0"/>
      <p:bldP spid="40" grpId="0"/>
      <p:bldP spid="43" grpId="0" animBg="1"/>
      <p:bldP spid="44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/>
      <p:bldP spid="71" grpId="0"/>
      <p:bldP spid="72" grpId="0"/>
      <p:bldP spid="73" grpId="0"/>
      <p:bldP spid="80" grpId="0" animBg="1"/>
      <p:bldP spid="80" grpId="1" animBg="1"/>
      <p:bldP spid="58" grpId="0" animBg="1"/>
      <p:bldP spid="77" grpId="0" animBg="1"/>
      <p:bldP spid="7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713671"/>
              </p:ext>
            </p:extLst>
          </p:nvPr>
        </p:nvGraphicFramePr>
        <p:xfrm>
          <a:off x="423514" y="1450688"/>
          <a:ext cx="11226901" cy="490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8736" y="1308834"/>
                <a:ext cx="8843264" cy="1138773"/>
              </a:xfrm>
              <a:prstGeom prst="rect">
                <a:avLst/>
              </a:prstGeom>
            </p:spPr>
            <p:txBody>
              <a:bodyPr vert="horz" wrap="square" lIns="121920" tIns="60960" rIns="121920" bIns="60960" rtlCol="0" anchor="t">
                <a:spAutoFit/>
              </a:bodyPr>
              <a:lstStyle/>
              <a:p>
                <a:r>
                  <a:rPr lang="en-US" sz="2200" b="1" dirty="0"/>
                  <a:t>X-Ray Absorption Fine-Structure: </a:t>
                </a:r>
                <a:r>
                  <a:rPr lang="en-US" sz="2200" i="1" dirty="0"/>
                  <a:t>Al</a:t>
                </a:r>
                <a:r>
                  <a:rPr lang="en-US" sz="2200" dirty="0"/>
                  <a:t> K-edge 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sz="2200" dirty="0"/>
                  <a:t>1560 eV</a:t>
                </a:r>
                <a:endParaRPr lang="en-US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Near edge (XANES): 1540 – 1620 eV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Extended (EXAFS): up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de-DE" sz="2200" dirty="0"/>
                  <a:t>1800 eV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736" y="1308834"/>
                <a:ext cx="8843264" cy="1138773"/>
              </a:xfrm>
              <a:prstGeom prst="rect">
                <a:avLst/>
              </a:prstGeom>
              <a:blipFill>
                <a:blip r:embed="rId7"/>
                <a:stretch>
                  <a:fillRect l="-551" t="-2139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60000" y="111143"/>
            <a:ext cx="8976000" cy="18900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Spectrometer</a:t>
            </a:r>
            <a:r>
              <a:rPr lang="de-DE" dirty="0"/>
              <a:t> Design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0000" y="524746"/>
            <a:ext cx="9426761" cy="642357"/>
          </a:xfrm>
        </p:spPr>
        <p:txBody>
          <a:bodyPr/>
          <a:lstStyle/>
          <a:p>
            <a:r>
              <a:rPr lang="en-US" dirty="0"/>
              <a:t>Considerations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348736" y="2467951"/>
                <a:ext cx="8843264" cy="800219"/>
              </a:xfrm>
              <a:prstGeom prst="rect">
                <a:avLst/>
              </a:prstGeom>
            </p:spPr>
            <p:txBody>
              <a:bodyPr vert="horz" wrap="square" lIns="121920" tIns="60960" rIns="121920" bIns="60960" rtlCol="0" anchor="t">
                <a:spAutoFit/>
              </a:bodyPr>
              <a:lstStyle/>
              <a:p>
                <a:r>
                  <a:rPr lang="en-US" sz="2200" dirty="0"/>
                  <a:t>homogeneous heavy-ion beam heating of sample </a:t>
                </a:r>
                <a:r>
                  <a:rPr lang="en-US" sz="2200" dirty="0">
                    <a:sym typeface="Wingdings" panose="05000000000000000000" pitchFamily="2" charset="2"/>
                  </a:rPr>
                  <a:t> small sample  small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sz="2200" dirty="0">
                    <a:sym typeface="Wingdings" panose="05000000000000000000" pitchFamily="2" charset="2"/>
                  </a:rPr>
                  <a:t> range projection on sample (&lt;1 mm)</a:t>
                </a:r>
                <a:endParaRPr lang="de-DE" sz="2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736" y="2467951"/>
                <a:ext cx="8843264" cy="800219"/>
              </a:xfrm>
              <a:prstGeom prst="rect">
                <a:avLst/>
              </a:prstGeom>
              <a:blipFill>
                <a:blip r:embed="rId8"/>
                <a:stretch>
                  <a:fillRect l="-551" t="-2290" b="-13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3348736" y="3319638"/>
                <a:ext cx="7920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Enough to resolve XAFS </a:t>
                </a:r>
                <a:r>
                  <a:rPr lang="en-US" sz="2200" dirty="0">
                    <a:sym typeface="Wingdings" panose="05000000000000000000" pitchFamily="2" charset="2"/>
                  </a:rPr>
                  <a:t>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ym typeface="Wingdings" panose="05000000000000000000" pitchFamily="2" charset="2"/>
                  </a:rPr>
                  <a:t>XANES: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ΔE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</m:oMath>
                </a14:m>
                <a:r>
                  <a:rPr lang="de-DE" sz="2200" dirty="0"/>
                  <a:t> 1 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EXAFS: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ΔE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</m:oMath>
                </a14:m>
                <a:r>
                  <a:rPr lang="de-DE" sz="2200" dirty="0"/>
                  <a:t> 10 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736" y="3319638"/>
                <a:ext cx="7920000" cy="1384995"/>
              </a:xfrm>
              <a:prstGeom prst="rect">
                <a:avLst/>
              </a:prstGeom>
              <a:blipFill>
                <a:blip r:embed="rId9"/>
                <a:stretch>
                  <a:fillRect l="-1000" t="-26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/>
          <p:cNvSpPr txBox="1"/>
          <p:nvPr/>
        </p:nvSpPr>
        <p:spPr>
          <a:xfrm>
            <a:off x="3312523" y="4449144"/>
            <a:ext cx="8843264" cy="461665"/>
          </a:xfrm>
          <a:prstGeom prst="rect">
            <a:avLst/>
          </a:prstGeom>
        </p:spPr>
        <p:txBody>
          <a:bodyPr vert="horz" wrap="square" lIns="121920" tIns="60960" rIns="121920" bIns="60960" rtlCol="0" anchor="t">
            <a:spAutoFit/>
          </a:bodyPr>
          <a:lstStyle/>
          <a:p>
            <a:pPr algn="l"/>
            <a:r>
              <a:rPr lang="en-US" sz="2200" dirty="0"/>
              <a:t>High as possible without saturation</a:t>
            </a:r>
            <a:endParaRPr lang="de-DE" sz="2200" dirty="0"/>
          </a:p>
        </p:txBody>
      </p:sp>
      <p:sp>
        <p:nvSpPr>
          <p:cNvPr id="138" name="TextBox 137"/>
          <p:cNvSpPr txBox="1"/>
          <p:nvPr/>
        </p:nvSpPr>
        <p:spPr>
          <a:xfrm>
            <a:off x="3312523" y="5423412"/>
            <a:ext cx="8843264" cy="461665"/>
          </a:xfrm>
          <a:prstGeom prst="rect">
            <a:avLst/>
          </a:prstGeom>
        </p:spPr>
        <p:txBody>
          <a:bodyPr vert="horz" wrap="square" lIns="121920" tIns="60960" rIns="121920" bIns="60960" rtlCol="0" anchor="t">
            <a:spAutoFit/>
          </a:bodyPr>
          <a:lstStyle/>
          <a:p>
            <a:pPr algn="l"/>
            <a:r>
              <a:rPr lang="en-US" sz="2200" dirty="0"/>
              <a:t>Fit in HHT chamber </a:t>
            </a:r>
            <a:r>
              <a:rPr lang="en-US" sz="2200" dirty="0">
                <a:sym typeface="Wingdings" panose="05000000000000000000" pitchFamily="2" charset="2"/>
              </a:rPr>
              <a:t> length &lt; 550 mm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35820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CE0EEF-A165-497C-BE3C-B031FCF7A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>
                                            <p:graphicEl>
                                              <a:dgm id="{66CE0EEF-A165-497C-BE3C-B031FCF7A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CE1964-0637-468D-9B3D-5E0F5BE66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6">
                                            <p:graphicEl>
                                              <a:dgm id="{01CE1964-0637-468D-9B3D-5E0F5BE661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6C020-4A16-4C1B-AF5C-131D2E6A8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">
                                            <p:graphicEl>
                                              <a:dgm id="{53A6C020-4A16-4C1B-AF5C-131D2E6A8C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9ABE3D-5F0A-454C-841B-3F64448C5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6">
                                            <p:graphicEl>
                                              <a:dgm id="{869ABE3D-5F0A-454C-841B-3F64448C5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9696BA-7F63-4E06-B00B-880B93328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">
                                            <p:graphicEl>
                                              <a:dgm id="{E39696BA-7F63-4E06-B00B-880B93328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F4035D-896B-46AA-8A96-E91AA475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6">
                                            <p:graphicEl>
                                              <a:dgm id="{BCF4035D-896B-46AA-8A96-E91AA475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8D69F4-775B-4D0C-B0AE-27729E34E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6">
                                            <p:graphicEl>
                                              <a:dgm id="{B78D69F4-775B-4D0C-B0AE-27729E34E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65F117-F1E2-4C20-99D7-CF7112DA66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6">
                                            <p:graphicEl>
                                              <a:dgm id="{3765F117-F1E2-4C20-99D7-CF7112DA66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8A9A57-09A9-45BC-8E72-7C00F9300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">
                                            <p:graphicEl>
                                              <a:dgm id="{5A8A9A57-09A9-45BC-8E72-7C00F9300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F3B6AA-DE53-40DC-BC15-D73DBFAF0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6">
                                            <p:graphicEl>
                                              <a:dgm id="{F0F3B6AA-DE53-40DC-BC15-D73DBFAF0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617E80-3960-46C2-A989-51D5784CA0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6">
                                            <p:graphicEl>
                                              <a:dgm id="{56617E80-3960-46C2-A989-51D5784CA0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EF19BB-B125-4138-AD35-B92A87819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6">
                                            <p:graphicEl>
                                              <a:dgm id="{5AEF19BB-B125-4138-AD35-B92A87819F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7A4ED0-0180-49C1-9D85-861EE0703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6">
                                            <p:graphicEl>
                                              <a:dgm id="{137A4ED0-0180-49C1-9D85-861EE0703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4FA8FE-CF33-4DE9-8FAA-C7601B253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6">
                                            <p:graphicEl>
                                              <a:dgm id="{694FA8FE-CF33-4DE9-8FAA-C7601B2538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A58E42-C3DC-4AEA-B83E-C4BA1D2A7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6">
                                            <p:graphicEl>
                                              <a:dgm id="{CDA58E42-C3DC-4AEA-B83E-C4BA1D2A7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9" grpId="0"/>
      <p:bldP spid="16" grpId="0" uiExpand="1"/>
      <p:bldP spid="136" grpId="0" uiExpand="1"/>
      <p:bldP spid="137" grpId="0" uiExpand="1"/>
      <p:bldP spid="138" grpId="0" uiExpan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35894-FA1C-41F8-A4F2-A85F4322DE82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946249"/>
                  </p:ext>
                </p:extLst>
              </p:nvPr>
            </p:nvGraphicFramePr>
            <p:xfrm>
              <a:off x="1416000" y="1989000"/>
              <a:ext cx="9360000" cy="250660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520000">
                      <a:extLst>
                        <a:ext uri="{9D8B030D-6E8A-4147-A177-3AD203B41FA5}">
                          <a16:colId xmlns:a16="http://schemas.microsoft.com/office/drawing/2014/main" val="759546330"/>
                        </a:ext>
                      </a:extLst>
                    </a:gridCol>
                    <a:gridCol w="2880000">
                      <a:extLst>
                        <a:ext uri="{9D8B030D-6E8A-4147-A177-3AD203B41FA5}">
                          <a16:colId xmlns:a16="http://schemas.microsoft.com/office/drawing/2014/main" val="1375759763"/>
                        </a:ext>
                      </a:extLst>
                    </a:gridCol>
                    <a:gridCol w="1960228">
                      <a:extLst>
                        <a:ext uri="{9D8B030D-6E8A-4147-A177-3AD203B41FA5}">
                          <a16:colId xmlns:a16="http://schemas.microsoft.com/office/drawing/2014/main" val="982660134"/>
                        </a:ext>
                      </a:extLst>
                    </a:gridCol>
                    <a:gridCol w="1999772">
                      <a:extLst>
                        <a:ext uri="{9D8B030D-6E8A-4147-A177-3AD203B41FA5}">
                          <a16:colId xmlns:a16="http://schemas.microsoft.com/office/drawing/2014/main" val="1873941464"/>
                        </a:ext>
                      </a:extLst>
                    </a:gridCol>
                  </a:tblGrid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Consideration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Limit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DUCC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FSSR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040671"/>
                      </a:ext>
                    </a:extLst>
                  </a:tr>
                  <a:tr h="68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Energy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XANES: 1540-1620 eV</a:t>
                          </a:r>
                        </a:p>
                        <a:p>
                          <a:pPr algn="ctr"/>
                          <a:r>
                            <a:rPr lang="en-US" dirty="0"/>
                            <a:t>EXAFS: up to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de-DE" dirty="0"/>
                            <a:t>1800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1541-1618</a:t>
                          </a:r>
                          <a:r>
                            <a:rPr lang="en-US" baseline="0" dirty="0"/>
                            <a:t> eV</a:t>
                          </a:r>
                        </a:p>
                        <a:p>
                          <a:pPr algn="ctr"/>
                          <a:r>
                            <a:rPr lang="en-US" baseline="0" dirty="0"/>
                            <a:t>(XANES)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1465-1755</a:t>
                          </a:r>
                          <a:r>
                            <a:rPr lang="en-US" baseline="0" dirty="0"/>
                            <a:t> eV</a:t>
                          </a:r>
                        </a:p>
                        <a:p>
                          <a:pPr algn="ctr"/>
                          <a:r>
                            <a:rPr lang="en-US" baseline="0" dirty="0"/>
                            <a:t>(XANES+EXAFS)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177010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Sample</a:t>
                          </a:r>
                          <a:r>
                            <a:rPr lang="en-US" baseline="0" dirty="0"/>
                            <a:t> Size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 1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0.51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0.76 mm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4469213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Spectrometer</a:t>
                          </a:r>
                          <a:r>
                            <a:rPr lang="en-US" baseline="0" dirty="0"/>
                            <a:t> length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</a:t>
                          </a:r>
                          <a:r>
                            <a:rPr lang="en-US" baseline="0" dirty="0"/>
                            <a:t> 550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235.2</a:t>
                          </a:r>
                          <a:r>
                            <a:rPr lang="en-US" baseline="0" dirty="0"/>
                            <a:t>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404.3</a:t>
                          </a:r>
                          <a:r>
                            <a:rPr lang="en-US" baseline="0" dirty="0"/>
                            <a:t> mm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540161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Resolution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XANES: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baseline="0" dirty="0"/>
                            <a:t> 1 eV</a:t>
                          </a:r>
                        </a:p>
                        <a:p>
                          <a:pPr algn="ctr"/>
                          <a:r>
                            <a:rPr lang="en-US" baseline="0" dirty="0"/>
                            <a:t>EXAFS: &lt; 10 eV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0.70</a:t>
                          </a:r>
                          <a:r>
                            <a:rPr lang="en-US" baseline="0" dirty="0"/>
                            <a:t> eV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/>
                            <a:t>0.56 eV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9261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946249"/>
                  </p:ext>
                </p:extLst>
              </p:nvPr>
            </p:nvGraphicFramePr>
            <p:xfrm>
              <a:off x="1416000" y="1989000"/>
              <a:ext cx="9360000" cy="250660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520000">
                      <a:extLst>
                        <a:ext uri="{9D8B030D-6E8A-4147-A177-3AD203B41FA5}">
                          <a16:colId xmlns:a16="http://schemas.microsoft.com/office/drawing/2014/main" val="759546330"/>
                        </a:ext>
                      </a:extLst>
                    </a:gridCol>
                    <a:gridCol w="2880000">
                      <a:extLst>
                        <a:ext uri="{9D8B030D-6E8A-4147-A177-3AD203B41FA5}">
                          <a16:colId xmlns:a16="http://schemas.microsoft.com/office/drawing/2014/main" val="1375759763"/>
                        </a:ext>
                      </a:extLst>
                    </a:gridCol>
                    <a:gridCol w="1960228">
                      <a:extLst>
                        <a:ext uri="{9D8B030D-6E8A-4147-A177-3AD203B41FA5}">
                          <a16:colId xmlns:a16="http://schemas.microsoft.com/office/drawing/2014/main" val="982660134"/>
                        </a:ext>
                      </a:extLst>
                    </a:gridCol>
                    <a:gridCol w="1999772">
                      <a:extLst>
                        <a:ext uri="{9D8B030D-6E8A-4147-A177-3AD203B41FA5}">
                          <a16:colId xmlns:a16="http://schemas.microsoft.com/office/drawing/2014/main" val="1873941464"/>
                        </a:ext>
                      </a:extLst>
                    </a:gridCol>
                  </a:tblGrid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Consideration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Limit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DUCC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FSSR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040671"/>
                      </a:ext>
                    </a:extLst>
                  </a:tr>
                  <a:tr h="68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Energy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924" t="-62500" r="-138559" b="-2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1541-1618</a:t>
                          </a:r>
                          <a:r>
                            <a:rPr lang="en-US" baseline="0" dirty="0"/>
                            <a:t> eV</a:t>
                          </a:r>
                        </a:p>
                        <a:p>
                          <a:pPr algn="ctr"/>
                          <a:r>
                            <a:rPr lang="en-US" baseline="0" dirty="0"/>
                            <a:t>(XANES)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1465-1755</a:t>
                          </a:r>
                          <a:r>
                            <a:rPr lang="en-US" baseline="0" dirty="0"/>
                            <a:t> eV</a:t>
                          </a:r>
                        </a:p>
                        <a:p>
                          <a:pPr algn="ctr"/>
                          <a:r>
                            <a:rPr lang="en-US" baseline="0" dirty="0"/>
                            <a:t>(XANES+EXAFS)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177010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Sample</a:t>
                          </a:r>
                          <a:r>
                            <a:rPr lang="en-US" baseline="0" dirty="0"/>
                            <a:t> Size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 1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0.51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0.76 mm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4469213"/>
                      </a:ext>
                    </a:extLst>
                  </a:tr>
                  <a:tr h="394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Spectrometer</a:t>
                          </a:r>
                          <a:r>
                            <a:rPr lang="en-US" baseline="0" dirty="0"/>
                            <a:t> length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</a:t>
                          </a:r>
                          <a:r>
                            <a:rPr lang="en-US" baseline="0" dirty="0"/>
                            <a:t> 550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235.2</a:t>
                          </a:r>
                          <a:r>
                            <a:rPr lang="en-US" baseline="0" dirty="0"/>
                            <a:t> mm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404.3</a:t>
                          </a:r>
                          <a:r>
                            <a:rPr lang="en-US" baseline="0" dirty="0"/>
                            <a:t> mm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5401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Resolution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924" t="-297143" r="-13855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0.70</a:t>
                          </a:r>
                          <a:r>
                            <a:rPr lang="en-US" baseline="0" dirty="0"/>
                            <a:t> eV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/>
                            <a:t>0.56 eV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92616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06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AF040B9-5959-00C6-5109-4A4AB766EE95}"/>
              </a:ext>
            </a:extLst>
          </p:cNvPr>
          <p:cNvGrpSpPr/>
          <p:nvPr/>
        </p:nvGrpSpPr>
        <p:grpSpPr>
          <a:xfrm>
            <a:off x="12082" y="2631427"/>
            <a:ext cx="3976988" cy="4226573"/>
            <a:chOff x="12082" y="2631427"/>
            <a:chExt cx="3976988" cy="422657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62"/>
            <a:stretch/>
          </p:blipFill>
          <p:spPr>
            <a:xfrm>
              <a:off x="12082" y="3627741"/>
              <a:ext cx="3976988" cy="3230259"/>
            </a:xfrm>
            <a:prstGeom prst="rect">
              <a:avLst/>
            </a:prstGeom>
          </p:spPr>
        </p:pic>
        <p:sp>
          <p:nvSpPr>
            <p:cNvPr id="20" name="Up Arrow 19"/>
            <p:cNvSpPr/>
            <p:nvPr/>
          </p:nvSpPr>
          <p:spPr>
            <a:xfrm rot="10800000">
              <a:off x="2579510" y="2631427"/>
              <a:ext cx="491490" cy="1236937"/>
            </a:xfrm>
            <a:prstGeom prst="upArrow">
              <a:avLst/>
            </a:prstGeom>
            <a:solidFill>
              <a:srgbClr val="B90F22"/>
            </a:solidFill>
            <a:ln>
              <a:solidFill>
                <a:srgbClr val="B90F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6842" y="2907093"/>
              <a:ext cx="1612666" cy="646331"/>
            </a:xfrm>
            <a:prstGeom prst="rect">
              <a:avLst/>
            </a:prstGeom>
            <a:noFill/>
            <a:ln w="19050">
              <a:solidFill>
                <a:srgbClr val="B90F2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Take line outs of each section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383" y="3943701"/>
              <a:ext cx="3964687" cy="287345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213061-C900-F107-D279-CB296C649866}"/>
              </a:ext>
            </a:extLst>
          </p:cNvPr>
          <p:cNvGrpSpPr/>
          <p:nvPr/>
        </p:nvGrpSpPr>
        <p:grpSpPr>
          <a:xfrm>
            <a:off x="4080787" y="2253235"/>
            <a:ext cx="4307013" cy="4268882"/>
            <a:chOff x="4080787" y="2253235"/>
            <a:chExt cx="4307013" cy="426888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788" y="2253235"/>
              <a:ext cx="4307012" cy="3230259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683A0A-4A88-FDE1-AEC1-5CDC1FAEFE9C}"/>
                </a:ext>
              </a:extLst>
            </p:cNvPr>
            <p:cNvGrpSpPr/>
            <p:nvPr/>
          </p:nvGrpSpPr>
          <p:grpSpPr>
            <a:xfrm>
              <a:off x="4080787" y="2577915"/>
              <a:ext cx="4020371" cy="3944202"/>
              <a:chOff x="4080787" y="2577915"/>
              <a:chExt cx="4020371" cy="3944202"/>
            </a:xfrm>
          </p:grpSpPr>
          <p:sp>
            <p:nvSpPr>
              <p:cNvPr id="24" name="Up Arrow 23"/>
              <p:cNvSpPr/>
              <p:nvPr/>
            </p:nvSpPr>
            <p:spPr>
              <a:xfrm rot="2677338">
                <a:off x="4334907" y="5370142"/>
                <a:ext cx="491490" cy="1151975"/>
              </a:xfrm>
              <a:prstGeom prst="upArrow">
                <a:avLst/>
              </a:prstGeom>
              <a:solidFill>
                <a:srgbClr val="B90F22"/>
              </a:solidFill>
              <a:ln>
                <a:solidFill>
                  <a:srgbClr val="B90F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044414" y="5541176"/>
                <a:ext cx="3056744" cy="923330"/>
              </a:xfrm>
              <a:prstGeom prst="rect">
                <a:avLst/>
              </a:prstGeom>
              <a:noFill/>
              <a:ln w="19050">
                <a:solidFill>
                  <a:srgbClr val="B90F2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Flip spectra if needed, correct background, and convert pixel number to photon energy</a:t>
                </a: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080787" y="2577915"/>
                <a:ext cx="3989070" cy="287345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422174-6097-79FE-C2CC-758C8FFA61F6}"/>
              </a:ext>
            </a:extLst>
          </p:cNvPr>
          <p:cNvGrpSpPr/>
          <p:nvPr/>
        </p:nvGrpSpPr>
        <p:grpSpPr>
          <a:xfrm>
            <a:off x="8156843" y="2636724"/>
            <a:ext cx="3989070" cy="4188662"/>
            <a:chOff x="8156843" y="2636724"/>
            <a:chExt cx="3989070" cy="4188662"/>
          </a:xfrm>
        </p:grpSpPr>
        <p:pic>
          <p:nvPicPr>
            <p:cNvPr id="15" name="Picture 14" descr="A graph with blue and orange lines&#10;&#10;Description automatically generated">
              <a:extLst>
                <a:ext uri="{FF2B5EF4-FFF2-40B4-BE49-F238E27FC236}">
                  <a16:creationId xmlns:a16="http://schemas.microsoft.com/office/drawing/2014/main" id="{47C4D0EF-CC5C-0ABB-58A9-8B8164C23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5" t="11420" r="20241" b="1382"/>
            <a:stretch/>
          </p:blipFill>
          <p:spPr>
            <a:xfrm>
              <a:off x="8175046" y="3742342"/>
              <a:ext cx="3865677" cy="308304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8156843" y="3742342"/>
              <a:ext cx="3989070" cy="3074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rot="8103416">
              <a:off x="8386728" y="2636724"/>
              <a:ext cx="491490" cy="1151975"/>
            </a:xfrm>
            <a:prstGeom prst="upArrow">
              <a:avLst/>
            </a:prstGeom>
            <a:solidFill>
              <a:srgbClr val="B90F22"/>
            </a:solidFill>
            <a:ln>
              <a:solidFill>
                <a:srgbClr val="B90F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13806" y="2653993"/>
              <a:ext cx="2926915" cy="923330"/>
            </a:xfrm>
            <a:prstGeom prst="rect">
              <a:avLst/>
            </a:prstGeom>
            <a:noFill/>
            <a:ln w="19050">
              <a:solidFill>
                <a:srgbClr val="B90F2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Correct out filters, camera effects, and geometry, then bin the data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17211-F8E1-3AB6-BD40-AE3B49539CB4}"/>
              </a:ext>
            </a:extLst>
          </p:cNvPr>
          <p:cNvGrpSpPr/>
          <p:nvPr/>
        </p:nvGrpSpPr>
        <p:grpSpPr>
          <a:xfrm>
            <a:off x="687564" y="-26750"/>
            <a:ext cx="10205226" cy="2547023"/>
            <a:chOff x="687564" y="-26750"/>
            <a:chExt cx="10205226" cy="254702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920" y="299315"/>
              <a:ext cx="8307659" cy="2089084"/>
            </a:xfrm>
            <a:prstGeom prst="rect">
              <a:avLst/>
            </a:prstGeom>
          </p:spPr>
        </p:pic>
        <p:sp>
          <p:nvSpPr>
            <p:cNvPr id="3" name="Left Brace 2"/>
            <p:cNvSpPr/>
            <p:nvPr/>
          </p:nvSpPr>
          <p:spPr>
            <a:xfrm>
              <a:off x="2047271" y="299315"/>
              <a:ext cx="225069" cy="1329677"/>
            </a:xfrm>
            <a:prstGeom prst="leftBrace">
              <a:avLst>
                <a:gd name="adj1" fmla="val 51818"/>
                <a:gd name="adj2" fmla="val 4776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Left Brace 3"/>
            <p:cNvSpPr/>
            <p:nvPr/>
          </p:nvSpPr>
          <p:spPr>
            <a:xfrm>
              <a:off x="2047270" y="1628993"/>
              <a:ext cx="225069" cy="266700"/>
            </a:xfrm>
            <a:prstGeom prst="leftBrace">
              <a:avLst>
                <a:gd name="adj1" fmla="val 51818"/>
                <a:gd name="adj2" fmla="val 4776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Left Brace 4"/>
            <p:cNvSpPr/>
            <p:nvPr/>
          </p:nvSpPr>
          <p:spPr>
            <a:xfrm>
              <a:off x="2047269" y="1895693"/>
              <a:ext cx="225069" cy="469847"/>
            </a:xfrm>
            <a:prstGeom prst="leftBrace">
              <a:avLst>
                <a:gd name="adj1" fmla="val 51818"/>
                <a:gd name="adj2" fmla="val 4776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9127" y="783172"/>
              <a:ext cx="130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Spectrum 1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5184" y="1587916"/>
              <a:ext cx="130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Background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564" y="1961296"/>
              <a:ext cx="130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Spectrum 2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994910" y="157916"/>
              <a:ext cx="1733550" cy="9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728460" y="-26750"/>
              <a:ext cx="142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Dispersion</a:t>
              </a: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5183" y="32614"/>
              <a:ext cx="10197607" cy="2487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65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85665" y="3733640"/>
            <a:ext cx="8281905" cy="25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19138"/>
              </p:ext>
            </p:extLst>
          </p:nvPr>
        </p:nvGraphicFramePr>
        <p:xfrm>
          <a:off x="2055993" y="3789000"/>
          <a:ext cx="8128000" cy="221996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9400626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65401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Main Components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Purpose</a:t>
                      </a:r>
                      <a:endParaRPr lang="de-DE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11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Greateyes</a:t>
                      </a:r>
                      <a:r>
                        <a:rPr lang="de-DE" baseline="0" dirty="0"/>
                        <a:t> </a:t>
                      </a:r>
                      <a:r>
                        <a:rPr lang="en-US" baseline="0" dirty="0"/>
                        <a:t>x-ray camera</a:t>
                      </a:r>
                      <a:endParaRPr lang="de-DE" b="1" i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spectra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220417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Aluminum housing</a:t>
                      </a:r>
                      <a:endParaRPr lang="de-DE" b="1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Structure and shielding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05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Carbon filters</a:t>
                      </a:r>
                      <a:endParaRPr lang="de-DE" b="1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Insulation of camera chip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75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Mylar</a:t>
                      </a:r>
                      <a:r>
                        <a:rPr lang="en-US" baseline="0" dirty="0"/>
                        <a:t> (plastic) filters</a:t>
                      </a:r>
                      <a:endParaRPr lang="en-US" b="1" baseline="0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Shielding of crystals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75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Alignment apparatus</a:t>
                      </a:r>
                      <a:endParaRPr lang="en-US" b="1" baseline="0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Alignment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53794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and Requirements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Mechanical</a:t>
            </a:r>
            <a:r>
              <a:rPr lang="de-DE" dirty="0"/>
              <a:t>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6000" y="1490149"/>
                <a:ext cx="8640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Requirements: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Implementation of design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de-DE" sz="2400" dirty="0"/>
                  <a:t> mm </a:t>
                </a:r>
                <a:r>
                  <a:rPr lang="de-DE" sz="2400" dirty="0" err="1"/>
                  <a:t>precision</a:t>
                </a:r>
                <a:r>
                  <a:rPr lang="de-DE" sz="24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Shielding of sensitive elements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Alignment in chamber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Robustness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000" y="1490149"/>
                <a:ext cx="8640000" cy="1938992"/>
              </a:xfrm>
              <a:prstGeom prst="rect">
                <a:avLst/>
              </a:prstGeom>
              <a:blipFill>
                <a:blip r:embed="rId2"/>
                <a:stretch>
                  <a:fillRect l="-1058" t="-2194" b="-62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81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1405928"/>
            <a:ext cx="5700254" cy="5174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Dense Matter (WDM)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9080" y="1363748"/>
                <a:ext cx="5016000" cy="4851000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State between condensed matter and weakly coupled plasma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Relevant for: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Astrophysics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Inertial confinement fusion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Experimental challenges: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Producing extreme conditions in a controlled way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Short lifetimes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μs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ns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Opaque in optical range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080" y="1363748"/>
                <a:ext cx="5016000" cy="4851000"/>
              </a:xfrm>
              <a:blipFill>
                <a:blip r:embed="rId4"/>
                <a:stretch>
                  <a:fillRect l="-4010" t="-2264" r="-2187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0536" y="6560574"/>
            <a:ext cx="3269673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000" dirty="0">
                <a:solidFill>
                  <a:schemeClr val="accent5">
                    <a:lumMod val="50000"/>
                  </a:schemeClr>
                </a:solidFill>
              </a:rPr>
              <a:t>Riley D., Plasma Phys. Control. Fusion 60, 2018</a:t>
            </a:r>
          </a:p>
        </p:txBody>
      </p:sp>
      <p:sp>
        <p:nvSpPr>
          <p:cNvPr id="22" name="Freeform 21"/>
          <p:cNvSpPr/>
          <p:nvPr/>
        </p:nvSpPr>
        <p:spPr>
          <a:xfrm rot="20770116">
            <a:off x="6150600" y="1005372"/>
            <a:ext cx="5249519" cy="5321826"/>
          </a:xfrm>
          <a:custGeom>
            <a:avLst/>
            <a:gdLst>
              <a:gd name="connsiteX0" fmla="*/ 3303356 w 5249519"/>
              <a:gd name="connsiteY0" fmla="*/ 2775004 h 5321826"/>
              <a:gd name="connsiteX1" fmla="*/ 2688799 w 5249519"/>
              <a:gd name="connsiteY1" fmla="*/ 2709710 h 5321826"/>
              <a:gd name="connsiteX2" fmla="*/ 1109955 w 5249519"/>
              <a:gd name="connsiteY2" fmla="*/ 3540581 h 5321826"/>
              <a:gd name="connsiteX3" fmla="*/ 2688799 w 5249519"/>
              <a:gd name="connsiteY3" fmla="*/ 4371452 h 5321826"/>
              <a:gd name="connsiteX4" fmla="*/ 4267643 w 5249519"/>
              <a:gd name="connsiteY4" fmla="*/ 3540581 h 5321826"/>
              <a:gd name="connsiteX5" fmla="*/ 3303356 w 5249519"/>
              <a:gd name="connsiteY5" fmla="*/ 2775004 h 5321826"/>
              <a:gd name="connsiteX6" fmla="*/ 1056066 w 5249519"/>
              <a:gd name="connsiteY6" fmla="*/ 0 h 5321826"/>
              <a:gd name="connsiteX7" fmla="*/ 5249519 w 5249519"/>
              <a:gd name="connsiteY7" fmla="*/ 1032448 h 5321826"/>
              <a:gd name="connsiteX8" fmla="*/ 4193453 w 5249519"/>
              <a:gd name="connsiteY8" fmla="*/ 5321826 h 5321826"/>
              <a:gd name="connsiteX9" fmla="*/ 0 w 5249519"/>
              <a:gd name="connsiteY9" fmla="*/ 4289378 h 532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9519" h="5321826">
                <a:moveTo>
                  <a:pt x="3303356" y="2775004"/>
                </a:moveTo>
                <a:cubicBezTo>
                  <a:pt x="3114465" y="2732959"/>
                  <a:pt x="2906792" y="2709710"/>
                  <a:pt x="2688799" y="2709710"/>
                </a:cubicBezTo>
                <a:cubicBezTo>
                  <a:pt x="1816828" y="2709710"/>
                  <a:pt x="1109955" y="3081704"/>
                  <a:pt x="1109955" y="3540581"/>
                </a:cubicBezTo>
                <a:cubicBezTo>
                  <a:pt x="1109955" y="3999458"/>
                  <a:pt x="1816828" y="4371452"/>
                  <a:pt x="2688799" y="4371452"/>
                </a:cubicBezTo>
                <a:cubicBezTo>
                  <a:pt x="3560770" y="4371452"/>
                  <a:pt x="4267643" y="3999458"/>
                  <a:pt x="4267643" y="3540581"/>
                </a:cubicBezTo>
                <a:cubicBezTo>
                  <a:pt x="4267642" y="3196423"/>
                  <a:pt x="3870027" y="2901137"/>
                  <a:pt x="3303356" y="2775004"/>
                </a:cubicBezTo>
                <a:close/>
                <a:moveTo>
                  <a:pt x="1056066" y="0"/>
                </a:moveTo>
                <a:lnTo>
                  <a:pt x="5249519" y="1032448"/>
                </a:lnTo>
                <a:lnTo>
                  <a:pt x="4193453" y="5321826"/>
                </a:lnTo>
                <a:lnTo>
                  <a:pt x="0" y="428937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eform 24"/>
          <p:cNvSpPr/>
          <p:nvPr/>
        </p:nvSpPr>
        <p:spPr>
          <a:xfrm>
            <a:off x="6297840" y="3623536"/>
            <a:ext cx="158160" cy="330249"/>
          </a:xfrm>
          <a:custGeom>
            <a:avLst/>
            <a:gdLst>
              <a:gd name="connsiteX0" fmla="*/ 158160 w 158160"/>
              <a:gd name="connsiteY0" fmla="*/ 0 h 330249"/>
              <a:gd name="connsiteX1" fmla="*/ 158160 w 158160"/>
              <a:gd name="connsiteY1" fmla="*/ 330249 h 330249"/>
              <a:gd name="connsiteX2" fmla="*/ 0 w 158160"/>
              <a:gd name="connsiteY2" fmla="*/ 117674 h 330249"/>
              <a:gd name="connsiteX3" fmla="*/ 158160 w 158160"/>
              <a:gd name="connsiteY3" fmla="*/ 0 h 33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60" h="330249">
                <a:moveTo>
                  <a:pt x="158160" y="0"/>
                </a:moveTo>
                <a:lnTo>
                  <a:pt x="158160" y="330249"/>
                </a:lnTo>
                <a:lnTo>
                  <a:pt x="0" y="117674"/>
                </a:lnTo>
                <a:lnTo>
                  <a:pt x="15816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19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22" grpId="0" animBg="1"/>
      <p:bldP spid="2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38" y="161713"/>
            <a:ext cx="6489427" cy="3250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3" y="476640"/>
            <a:ext cx="9687282" cy="591661"/>
          </a:xfrm>
        </p:spPr>
        <p:txBody>
          <a:bodyPr/>
          <a:lstStyle/>
          <a:p>
            <a:r>
              <a:rPr lang="en-US" dirty="0"/>
              <a:t>DUCC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Mechanical</a:t>
            </a:r>
            <a:r>
              <a:rPr lang="de-DE" dirty="0"/>
              <a:t>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3526767"/>
            <a:ext cx="3465642" cy="3031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58" y="3789000"/>
            <a:ext cx="4980235" cy="2385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5" y="3417147"/>
            <a:ext cx="2336903" cy="34290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95558" y="1129461"/>
            <a:ext cx="2478128" cy="2233432"/>
            <a:chOff x="195558" y="1129461"/>
            <a:chExt cx="2478128" cy="2233432"/>
          </a:xfrm>
        </p:grpSpPr>
        <p:grpSp>
          <p:nvGrpSpPr>
            <p:cNvPr id="10" name="Group 9"/>
            <p:cNvGrpSpPr/>
            <p:nvPr/>
          </p:nvGrpSpPr>
          <p:grpSpPr>
            <a:xfrm rot="16200000">
              <a:off x="382889" y="1034606"/>
              <a:ext cx="2119827" cy="2461766"/>
              <a:chOff x="1217832" y="1154657"/>
              <a:chExt cx="4603829" cy="5456109"/>
            </a:xfrm>
          </p:grpSpPr>
          <p:sp>
            <p:nvSpPr>
              <p:cNvPr id="11" name="Down Arrow 10"/>
              <p:cNvSpPr/>
              <p:nvPr/>
            </p:nvSpPr>
            <p:spPr>
              <a:xfrm rot="10800000">
                <a:off x="1890397" y="5041146"/>
                <a:ext cx="353152" cy="1076826"/>
              </a:xfrm>
              <a:prstGeom prst="downArrow">
                <a:avLst/>
              </a:prstGeom>
              <a:solidFill>
                <a:srgbClr val="FF0000">
                  <a:alpha val="5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>
              <a:xfrm rot="10800000">
                <a:off x="1647960" y="3702317"/>
                <a:ext cx="1347537" cy="198526"/>
              </a:xfrm>
              <a:prstGeom prst="rightArrow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17832" y="3278623"/>
                <a:ext cx="45719" cy="1008992"/>
              </a:xfrm>
              <a:prstGeom prst="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052815" y="4480503"/>
                <a:ext cx="57150" cy="394654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59494" y="3803076"/>
                <a:ext cx="2355595" cy="2274773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4E8A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18" name="Straight Arrow Connector 17"/>
              <p:cNvCxnSpPr/>
              <p:nvPr/>
            </p:nvCxnSpPr>
            <p:spPr>
              <a:xfrm rot="2880000" flipV="1">
                <a:off x="754442" y="4940134"/>
                <a:ext cx="3053955" cy="48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70C0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1259493" y="1549949"/>
                <a:ext cx="2339625" cy="225935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B90F22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20" name="Straight Arrow Connector 19"/>
              <p:cNvCxnSpPr/>
              <p:nvPr/>
            </p:nvCxnSpPr>
            <p:spPr>
              <a:xfrm rot="18720000">
                <a:off x="754442" y="2681394"/>
                <a:ext cx="3053955" cy="48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miter lim="800000"/>
                <a:tailEnd type="none"/>
              </a:ln>
              <a:effectLst/>
            </p:spPr>
          </p:cxnSp>
          <p:sp>
            <p:nvSpPr>
              <p:cNvPr id="21" name="Rectangle 20"/>
              <p:cNvSpPr/>
              <p:nvPr/>
            </p:nvSpPr>
            <p:spPr>
              <a:xfrm>
                <a:off x="2662205" y="6097806"/>
                <a:ext cx="1603611" cy="299654"/>
              </a:xfrm>
              <a:prstGeom prst="rect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V="1">
                <a:off x="3613869" y="4133545"/>
                <a:ext cx="2010747" cy="194175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4E8A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3303347" y="3494318"/>
                <a:ext cx="2321423" cy="257820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70C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600000" y="1551415"/>
                <a:ext cx="2011934" cy="1942903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B90F22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3289478" y="1554196"/>
                <a:ext cx="2322456" cy="2579349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6" name="Rectangle 25"/>
              <p:cNvSpPr/>
              <p:nvPr/>
            </p:nvSpPr>
            <p:spPr>
              <a:xfrm>
                <a:off x="5624616" y="3471815"/>
                <a:ext cx="197045" cy="714131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62205" y="1237949"/>
                <a:ext cx="1603611" cy="287655"/>
              </a:xfrm>
              <a:prstGeom prst="rect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24616" y="3471815"/>
                <a:ext cx="45719" cy="714131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08188" y="311069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4717109" y="5131611"/>
                <a:ext cx="1004493" cy="1479155"/>
                <a:chOff x="5762812" y="1615352"/>
                <a:chExt cx="1004493" cy="1479155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5762812" y="1615352"/>
                  <a:ext cx="1004493" cy="104471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5934940" y="1775968"/>
                  <a:ext cx="685937" cy="1318539"/>
                  <a:chOff x="9015267" y="3197435"/>
                  <a:chExt cx="685937" cy="1318539"/>
                </a:xfrm>
              </p:grpSpPr>
              <p:sp>
                <p:nvSpPr>
                  <p:cNvPr id="39" name="Rectangle 38"/>
                  <p:cNvSpPr/>
                  <p:nvPr/>
                </p:nvSpPr>
                <p:spPr>
                  <a:xfrm>
                    <a:off x="9371269" y="3197750"/>
                    <a:ext cx="169437" cy="714132"/>
                  </a:xfrm>
                  <a:prstGeom prst="rect">
                    <a:avLst/>
                  </a:prstGeom>
                  <a:solidFill>
                    <a:srgbClr val="004E8A"/>
                  </a:solidFill>
                  <a:ln w="12700" cap="flat" cmpd="sng" algn="ctr">
                    <a:solidFill>
                      <a:srgbClr val="ED7D31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0" name="Straight Arrow Connector 39"/>
                  <p:cNvCxnSpPr/>
                  <p:nvPr/>
                </p:nvCxnSpPr>
                <p:spPr>
                  <a:xfrm flipV="1">
                    <a:off x="9015267" y="3219234"/>
                    <a:ext cx="0" cy="691627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B90F22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9701204" y="3219234"/>
                    <a:ext cx="0" cy="691627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004E8A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9506869" y="4146642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9172154" y="3197435"/>
                    <a:ext cx="169437" cy="714132"/>
                  </a:xfrm>
                  <a:prstGeom prst="rect">
                    <a:avLst/>
                  </a:prstGeom>
                  <a:solidFill>
                    <a:srgbClr val="B90F22"/>
                  </a:solidFill>
                  <a:ln w="12700" cap="flat" cmpd="sng" algn="ctr">
                    <a:solidFill>
                      <a:srgbClr val="ED7D31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33" name="Straight Connector 32"/>
              <p:cNvCxnSpPr/>
              <p:nvPr/>
            </p:nvCxnSpPr>
            <p:spPr>
              <a:xfrm rot="5400000">
                <a:off x="4338964" y="3862621"/>
                <a:ext cx="1641804" cy="88551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alpha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>
              <a:xfrm rot="5400000" flipV="1">
                <a:off x="5184362" y="4587550"/>
                <a:ext cx="964145" cy="11332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alpha val="50000"/>
                  </a:sysClr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50" name="Rectangle 49"/>
            <p:cNvSpPr/>
            <p:nvPr/>
          </p:nvSpPr>
          <p:spPr>
            <a:xfrm>
              <a:off x="195558" y="1129461"/>
              <a:ext cx="2434800" cy="22334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21449" y="3441559"/>
            <a:ext cx="65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Top</a:t>
            </a:r>
            <a:endParaRPr lang="de-DE" dirty="0"/>
          </a:p>
        </p:txBody>
      </p:sp>
      <p:sp>
        <p:nvSpPr>
          <p:cNvPr id="54" name="TextBox 53"/>
          <p:cNvSpPr txBox="1"/>
          <p:nvPr/>
        </p:nvSpPr>
        <p:spPr>
          <a:xfrm>
            <a:off x="162324" y="1129147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Scheme</a:t>
            </a:r>
            <a:endParaRPr lang="de-DE" dirty="0"/>
          </a:p>
        </p:txBody>
      </p:sp>
      <p:sp>
        <p:nvSpPr>
          <p:cNvPr id="55" name="Rectangle 54"/>
          <p:cNvSpPr/>
          <p:nvPr/>
        </p:nvSpPr>
        <p:spPr>
          <a:xfrm>
            <a:off x="174683" y="3449200"/>
            <a:ext cx="2237039" cy="3342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tangle 55"/>
          <p:cNvSpPr/>
          <p:nvPr/>
        </p:nvSpPr>
        <p:spPr>
          <a:xfrm>
            <a:off x="3295155" y="156992"/>
            <a:ext cx="6583159" cy="3284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tangle 56"/>
          <p:cNvSpPr/>
          <p:nvPr/>
        </p:nvSpPr>
        <p:spPr>
          <a:xfrm>
            <a:off x="2673686" y="3511127"/>
            <a:ext cx="4056723" cy="299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Box 57"/>
          <p:cNvSpPr txBox="1"/>
          <p:nvPr/>
        </p:nvSpPr>
        <p:spPr>
          <a:xfrm>
            <a:off x="2691212" y="3531130"/>
            <a:ext cx="101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Front/Side</a:t>
            </a:r>
            <a:endParaRPr lang="de-DE" dirty="0"/>
          </a:p>
        </p:txBody>
      </p:sp>
      <p:sp>
        <p:nvSpPr>
          <p:cNvPr id="59" name="TextBox 58"/>
          <p:cNvSpPr txBox="1"/>
          <p:nvPr/>
        </p:nvSpPr>
        <p:spPr>
          <a:xfrm>
            <a:off x="7223956" y="3497094"/>
            <a:ext cx="101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Front</a:t>
            </a:r>
            <a:endParaRPr lang="de-DE" dirty="0"/>
          </a:p>
        </p:txBody>
      </p:sp>
      <p:sp>
        <p:nvSpPr>
          <p:cNvPr id="60" name="Rectangle 59"/>
          <p:cNvSpPr/>
          <p:nvPr/>
        </p:nvSpPr>
        <p:spPr>
          <a:xfrm>
            <a:off x="7188958" y="3487409"/>
            <a:ext cx="4964055" cy="299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Box 51"/>
          <p:cNvSpPr txBox="1"/>
          <p:nvPr/>
        </p:nvSpPr>
        <p:spPr>
          <a:xfrm>
            <a:off x="3343590" y="239099"/>
            <a:ext cx="65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Back</a:t>
            </a:r>
            <a:endParaRPr lang="de-DE" dirty="0"/>
          </a:p>
        </p:txBody>
      </p:sp>
      <p:sp>
        <p:nvSpPr>
          <p:cNvPr id="65" name="TextBox 64"/>
          <p:cNvSpPr txBox="1"/>
          <p:nvPr/>
        </p:nvSpPr>
        <p:spPr>
          <a:xfrm>
            <a:off x="3612222" y="1239275"/>
            <a:ext cx="1033173" cy="338554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Camera</a:t>
            </a:r>
            <a:endParaRPr lang="de-DE" sz="1600" dirty="0"/>
          </a:p>
        </p:txBody>
      </p:sp>
      <p:cxnSp>
        <p:nvCxnSpPr>
          <p:cNvPr id="67" name="Straight Arrow Connector 66"/>
          <p:cNvCxnSpPr>
            <a:stCxn id="65" idx="3"/>
          </p:cNvCxnSpPr>
          <p:nvPr/>
        </p:nvCxnSpPr>
        <p:spPr>
          <a:xfrm>
            <a:off x="4645395" y="1408552"/>
            <a:ext cx="360001" cy="2642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23956" y="2390940"/>
                <a:ext cx="833257" cy="33855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US" sz="1600" dirty="0"/>
                  <a:t> Tilt</a:t>
                </a:r>
                <a:endParaRPr lang="de-DE" sz="16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956" y="2390940"/>
                <a:ext cx="833257" cy="338554"/>
              </a:xfrm>
              <a:prstGeom prst="rect">
                <a:avLst/>
              </a:prstGeom>
              <a:blipFill>
                <a:blip r:embed="rId6"/>
                <a:stretch>
                  <a:fillRect t="-3448" r="-2158" b="-18966"/>
                </a:stretch>
              </a:blipFill>
              <a:ln w="12700" cap="flat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68" idx="1"/>
          </p:cNvCxnSpPr>
          <p:nvPr/>
        </p:nvCxnSpPr>
        <p:spPr>
          <a:xfrm flipH="1" flipV="1">
            <a:off x="6730410" y="2228539"/>
            <a:ext cx="493546" cy="3316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802923" y="5884386"/>
            <a:ext cx="878719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Blast Shields</a:t>
            </a:r>
            <a:endParaRPr lang="de-DE" sz="1600" dirty="0"/>
          </a:p>
        </p:txBody>
      </p:sp>
      <p:cxnSp>
        <p:nvCxnSpPr>
          <p:cNvPr id="75" name="Straight Arrow Connector 74"/>
          <p:cNvCxnSpPr>
            <a:stCxn id="74" idx="0"/>
          </p:cNvCxnSpPr>
          <p:nvPr/>
        </p:nvCxnSpPr>
        <p:spPr>
          <a:xfrm flipH="1" flipV="1">
            <a:off x="5909651" y="5612022"/>
            <a:ext cx="332632" cy="27236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1"/>
          </p:cNvCxnSpPr>
          <p:nvPr/>
        </p:nvCxnSpPr>
        <p:spPr>
          <a:xfrm flipH="1" flipV="1">
            <a:off x="4699416" y="5748728"/>
            <a:ext cx="1103507" cy="42804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851093" y="3653725"/>
            <a:ext cx="833257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Pointer Holder</a:t>
            </a:r>
            <a:endParaRPr lang="de-DE" sz="1600" dirty="0"/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 flipH="1">
            <a:off x="4834328" y="4238500"/>
            <a:ext cx="433394" cy="7457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833917" y="5442178"/>
            <a:ext cx="852284" cy="830997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Carbon Filter Holder</a:t>
            </a:r>
            <a:endParaRPr lang="de-DE" sz="1600" dirty="0"/>
          </a:p>
        </p:txBody>
      </p:sp>
      <p:cxnSp>
        <p:nvCxnSpPr>
          <p:cNvPr id="91" name="Straight Arrow Connector 90"/>
          <p:cNvCxnSpPr>
            <a:stCxn id="90" idx="0"/>
          </p:cNvCxnSpPr>
          <p:nvPr/>
        </p:nvCxnSpPr>
        <p:spPr>
          <a:xfrm flipV="1">
            <a:off x="8260059" y="4684426"/>
            <a:ext cx="996367" cy="7577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29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  <p:bldP spid="55" grpId="0" animBg="1"/>
      <p:bldP spid="56" grpId="0" animBg="1"/>
      <p:bldP spid="57" grpId="0" animBg="1"/>
      <p:bldP spid="58" grpId="0"/>
      <p:bldP spid="59" grpId="0"/>
      <p:bldP spid="60" grpId="0" animBg="1"/>
      <p:bldP spid="52" grpId="0"/>
      <p:bldP spid="65" grpId="0" animBg="1"/>
      <p:bldP spid="68" grpId="0" animBg="1"/>
      <p:bldP spid="74" grpId="0" animBg="1"/>
      <p:bldP spid="85" grpId="0" animBg="1"/>
      <p:bldP spid="9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86142" y="347994"/>
            <a:ext cx="2287481" cy="26987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2" y="513007"/>
            <a:ext cx="4938172" cy="3158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8929" y="-19044"/>
            <a:ext cx="9687282" cy="591661"/>
          </a:xfrm>
        </p:spPr>
        <p:txBody>
          <a:bodyPr/>
          <a:lstStyle/>
          <a:p>
            <a:r>
              <a:rPr lang="en-US" dirty="0"/>
              <a:t>FSSR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185" y="-19044"/>
            <a:ext cx="8976000" cy="189000"/>
          </a:xfrm>
        </p:spPr>
        <p:txBody>
          <a:bodyPr/>
          <a:lstStyle/>
          <a:p>
            <a:r>
              <a:rPr lang="de-DE" dirty="0" err="1"/>
              <a:t>Mechanical</a:t>
            </a:r>
            <a:r>
              <a:rPr lang="de-DE" dirty="0"/>
              <a:t> Design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r="7733"/>
          <a:stretch/>
        </p:blipFill>
        <p:spPr>
          <a:xfrm>
            <a:off x="177165" y="3061863"/>
            <a:ext cx="4118835" cy="37684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00" y="1747473"/>
            <a:ext cx="2830900" cy="1859489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79046" y="302974"/>
            <a:ext cx="2800845" cy="2756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tangle 37"/>
          <p:cNvSpPr/>
          <p:nvPr/>
        </p:nvSpPr>
        <p:spPr>
          <a:xfrm>
            <a:off x="188357" y="3059677"/>
            <a:ext cx="4103739" cy="37706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tangle 38"/>
          <p:cNvSpPr/>
          <p:nvPr/>
        </p:nvSpPr>
        <p:spPr>
          <a:xfrm>
            <a:off x="4335038" y="476332"/>
            <a:ext cx="4948096" cy="319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/>
          <p:cNvSpPr/>
          <p:nvPr/>
        </p:nvSpPr>
        <p:spPr>
          <a:xfrm>
            <a:off x="4421996" y="3752955"/>
            <a:ext cx="6329454" cy="30477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/>
          <p:cNvSpPr/>
          <p:nvPr/>
        </p:nvSpPr>
        <p:spPr>
          <a:xfrm>
            <a:off x="9329120" y="1468756"/>
            <a:ext cx="2761434" cy="2208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54" y="3760631"/>
            <a:ext cx="6204671" cy="302666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301418" y="277035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Scheme</a:t>
            </a:r>
            <a:endParaRPr lang="de-DE" dirty="0"/>
          </a:p>
        </p:txBody>
      </p:sp>
      <p:sp>
        <p:nvSpPr>
          <p:cNvPr id="44" name="TextBox 43"/>
          <p:cNvSpPr txBox="1"/>
          <p:nvPr/>
        </p:nvSpPr>
        <p:spPr>
          <a:xfrm>
            <a:off x="3785094" y="3072535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Top</a:t>
            </a:r>
            <a:endParaRPr lang="de-DE" dirty="0"/>
          </a:p>
        </p:txBody>
      </p:sp>
      <p:sp>
        <p:nvSpPr>
          <p:cNvPr id="45" name="TextBox 44"/>
          <p:cNvSpPr txBox="1"/>
          <p:nvPr/>
        </p:nvSpPr>
        <p:spPr>
          <a:xfrm>
            <a:off x="4360842" y="492184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Front</a:t>
            </a:r>
            <a:endParaRPr lang="de-DE" dirty="0"/>
          </a:p>
        </p:txBody>
      </p:sp>
      <p:sp>
        <p:nvSpPr>
          <p:cNvPr id="46" name="TextBox 45"/>
          <p:cNvSpPr txBox="1"/>
          <p:nvPr/>
        </p:nvSpPr>
        <p:spPr>
          <a:xfrm>
            <a:off x="10127967" y="3779961"/>
            <a:ext cx="100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Back</a:t>
            </a:r>
            <a:endParaRPr lang="de-DE" dirty="0"/>
          </a:p>
        </p:txBody>
      </p:sp>
      <p:sp>
        <p:nvSpPr>
          <p:cNvPr id="47" name="TextBox 46"/>
          <p:cNvSpPr txBox="1"/>
          <p:nvPr/>
        </p:nvSpPr>
        <p:spPr>
          <a:xfrm>
            <a:off x="9329120" y="1468756"/>
            <a:ext cx="144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Inside Snout</a:t>
            </a:r>
            <a:endParaRPr lang="de-DE" dirty="0"/>
          </a:p>
        </p:txBody>
      </p:sp>
      <p:sp>
        <p:nvSpPr>
          <p:cNvPr id="49" name="TextBox 48"/>
          <p:cNvSpPr txBox="1"/>
          <p:nvPr/>
        </p:nvSpPr>
        <p:spPr>
          <a:xfrm>
            <a:off x="6393305" y="1525121"/>
            <a:ext cx="782566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Blast Shield</a:t>
            </a:r>
            <a:endParaRPr lang="de-DE" sz="16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7176000" y="1763731"/>
            <a:ext cx="360000" cy="660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396669" y="572617"/>
            <a:ext cx="844768" cy="338554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Crystal</a:t>
            </a:r>
            <a:endParaRPr lang="de-DE" sz="1600" dirty="0"/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7772403" y="741894"/>
            <a:ext cx="624266" cy="26994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301618" y="2420110"/>
            <a:ext cx="1031503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Main Shielding</a:t>
            </a:r>
            <a:endParaRPr lang="de-DE" sz="16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536001" y="2109897"/>
            <a:ext cx="281369" cy="3035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650373" y="4051284"/>
            <a:ext cx="844768" cy="338554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Snout</a:t>
            </a:r>
            <a:endParaRPr lang="de-DE" sz="1600" dirty="0"/>
          </a:p>
        </p:txBody>
      </p:sp>
      <p:cxnSp>
        <p:nvCxnSpPr>
          <p:cNvPr id="67" name="Straight Arrow Connector 66"/>
          <p:cNvCxnSpPr>
            <a:stCxn id="66" idx="2"/>
          </p:cNvCxnSpPr>
          <p:nvPr/>
        </p:nvCxnSpPr>
        <p:spPr>
          <a:xfrm flipH="1">
            <a:off x="7629993" y="4389838"/>
            <a:ext cx="442764" cy="6618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473784" y="6153365"/>
            <a:ext cx="1192020" cy="58477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Stages for Alignment</a:t>
            </a:r>
            <a:endParaRPr lang="de-DE" sz="1600" dirty="0"/>
          </a:p>
        </p:txBody>
      </p:sp>
      <p:cxnSp>
        <p:nvCxnSpPr>
          <p:cNvPr id="71" name="Straight Arrow Connector 70"/>
          <p:cNvCxnSpPr>
            <a:stCxn id="70" idx="1"/>
          </p:cNvCxnSpPr>
          <p:nvPr/>
        </p:nvCxnSpPr>
        <p:spPr>
          <a:xfrm flipH="1" flipV="1">
            <a:off x="7135318" y="5561351"/>
            <a:ext cx="2338466" cy="88440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0" idx="1"/>
          </p:cNvCxnSpPr>
          <p:nvPr/>
        </p:nvCxnSpPr>
        <p:spPr>
          <a:xfrm flipH="1" flipV="1">
            <a:off x="6925456" y="5951095"/>
            <a:ext cx="2548328" cy="4946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0" idx="1"/>
          </p:cNvCxnSpPr>
          <p:nvPr/>
        </p:nvCxnSpPr>
        <p:spPr>
          <a:xfrm flipH="1" flipV="1">
            <a:off x="7301618" y="6309000"/>
            <a:ext cx="2172166" cy="1367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0" idx="1"/>
          </p:cNvCxnSpPr>
          <p:nvPr/>
        </p:nvCxnSpPr>
        <p:spPr>
          <a:xfrm flipH="1" flipV="1">
            <a:off x="9016584" y="6138472"/>
            <a:ext cx="457200" cy="3072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1085226" y="3760631"/>
            <a:ext cx="895425" cy="830997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Carbon Filter Holder</a:t>
            </a:r>
            <a:endParaRPr lang="de-DE" sz="1600" dirty="0"/>
          </a:p>
        </p:txBody>
      </p:sp>
      <p:cxnSp>
        <p:nvCxnSpPr>
          <p:cNvPr id="87" name="Straight Arrow Connector 86"/>
          <p:cNvCxnSpPr>
            <a:stCxn id="86" idx="0"/>
          </p:cNvCxnSpPr>
          <p:nvPr/>
        </p:nvCxnSpPr>
        <p:spPr>
          <a:xfrm flipH="1" flipV="1">
            <a:off x="11347554" y="2855626"/>
            <a:ext cx="185385" cy="905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0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5" grpId="0"/>
      <p:bldP spid="46" grpId="0"/>
      <p:bldP spid="47" grpId="0"/>
      <p:bldP spid="49" grpId="0" animBg="1"/>
      <p:bldP spid="55" grpId="0" animBg="1"/>
      <p:bldP spid="61" grpId="0" animBg="1"/>
      <p:bldP spid="66" grpId="0" animBg="1"/>
      <p:bldP spid="70" grpId="0" animBg="1"/>
      <p:bldP spid="8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Consideration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Spectrometer</a:t>
            </a:r>
            <a:r>
              <a:rPr lang="de-DE" dirty="0"/>
              <a:t> Design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0784" y="1434248"/>
            <a:ext cx="6390441" cy="4798734"/>
            <a:chOff x="423578" y="1914482"/>
            <a:chExt cx="5335284" cy="3793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24139" y="4940367"/>
                  <a:ext cx="37450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</m:ctrlPr>
                          </m:sSubPr>
                          <m:e>
                            <m:r>
                              <a:rPr lang="de-DE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sz="1600" b="0" dirty="0">
                    <a:ea typeface="Cambria Math" panose="02040503050406030204" pitchFamily="18" charset="0"/>
                    <a:cs typeface="GreekC" panose="00000400000000000000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4139" y="4940367"/>
                  <a:ext cx="374505" cy="338554"/>
                </a:xfrm>
                <a:prstGeom prst="rect">
                  <a:avLst/>
                </a:prstGeom>
                <a:blipFill>
                  <a:blip r:embed="rId2"/>
                  <a:stretch>
                    <a:fillRect r="-1891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4025851" y="5234755"/>
              <a:ext cx="1084724" cy="59481"/>
            </a:xfrm>
            <a:prstGeom prst="rect">
              <a:avLst/>
            </a:prstGeom>
            <a:solidFill>
              <a:srgbClr val="004E8A"/>
            </a:solidFill>
            <a:ln>
              <a:solidFill>
                <a:srgbClr val="004E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/>
            <p:cNvSpPr/>
            <p:nvPr/>
          </p:nvSpPr>
          <p:spPr>
            <a:xfrm>
              <a:off x="1581048" y="2079364"/>
              <a:ext cx="66330" cy="7580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/>
            <p:cNvCxnSpPr>
              <a:stCxn id="9" idx="5"/>
              <a:endCxn id="8" idx="0"/>
            </p:cNvCxnSpPr>
            <p:nvPr/>
          </p:nvCxnSpPr>
          <p:spPr>
            <a:xfrm>
              <a:off x="1637664" y="2144068"/>
              <a:ext cx="3383045" cy="3090687"/>
            </a:xfrm>
            <a:prstGeom prst="line">
              <a:avLst/>
            </a:prstGeom>
            <a:ln w="12700">
              <a:solidFill>
                <a:srgbClr val="B90F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c 10"/>
            <p:cNvSpPr/>
            <p:nvPr/>
          </p:nvSpPr>
          <p:spPr>
            <a:xfrm rot="16200000">
              <a:off x="4471769" y="4936567"/>
              <a:ext cx="458109" cy="426054"/>
            </a:xfrm>
            <a:prstGeom prst="arc">
              <a:avLst>
                <a:gd name="adj1" fmla="val 15019062"/>
                <a:gd name="adj2" fmla="val 0"/>
              </a:avLst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6159" y="5338402"/>
              <a:ext cx="1622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Crystal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5716" y="1914482"/>
              <a:ext cx="1622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Source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637664" y="2155169"/>
              <a:ext cx="2498495" cy="30859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88043" y="4911589"/>
                  <a:ext cx="37450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ea typeface="Cambria Math" panose="02040503050406030204" pitchFamily="18" charset="0"/>
                    <a:cs typeface="GreekC" panose="00000400000000000000" pitchFamily="2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043" y="4911589"/>
                  <a:ext cx="374505" cy="646331"/>
                </a:xfrm>
                <a:prstGeom prst="rect">
                  <a:avLst/>
                </a:prstGeom>
                <a:blipFill>
                  <a:blip r:embed="rId3"/>
                  <a:stretch>
                    <a:fillRect r="-3783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3172365" y="5239016"/>
              <a:ext cx="963794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c 16"/>
            <p:cNvSpPr/>
            <p:nvPr/>
          </p:nvSpPr>
          <p:spPr>
            <a:xfrm rot="15401872">
              <a:off x="3549039" y="4833714"/>
              <a:ext cx="685679" cy="667823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171668" y="2857860"/>
              <a:ext cx="293677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30197" y="2782306"/>
              <a:ext cx="1622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Sample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855635" y="2709000"/>
                  <a:ext cx="109086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635" y="2709000"/>
                  <a:ext cx="1090861" cy="3231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 rot="16200000">
              <a:off x="2585766" y="2465463"/>
              <a:ext cx="299068" cy="815308"/>
              <a:chOff x="2542689" y="1968811"/>
              <a:chExt cx="299068" cy="815308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829244" y="1968811"/>
                <a:ext cx="12513" cy="668465"/>
              </a:xfrm>
              <a:prstGeom prst="line">
                <a:avLst/>
              </a:prstGeom>
              <a:ln w="12700">
                <a:solidFill>
                  <a:schemeClr val="tx1">
                    <a:alpha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2549640" y="2529337"/>
                <a:ext cx="290233" cy="254782"/>
                <a:chOff x="1985148" y="4901388"/>
                <a:chExt cx="6505032" cy="254782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985148" y="5017892"/>
                  <a:ext cx="65050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8490180" y="4901389"/>
                  <a:ext cx="0" cy="2547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985148" y="4901388"/>
                  <a:ext cx="0" cy="2547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/>
              <p:cNvCxnSpPr/>
              <p:nvPr/>
            </p:nvCxnSpPr>
            <p:spPr>
              <a:xfrm>
                <a:off x="2542689" y="1982010"/>
                <a:ext cx="6951" cy="628804"/>
              </a:xfrm>
              <a:prstGeom prst="line">
                <a:avLst/>
              </a:prstGeom>
              <a:ln w="12700">
                <a:solidFill>
                  <a:schemeClr val="tx1">
                    <a:alpha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Down Arrow 21"/>
            <p:cNvSpPr/>
            <p:nvPr/>
          </p:nvSpPr>
          <p:spPr>
            <a:xfrm rot="10800000">
              <a:off x="2119071" y="3332009"/>
              <a:ext cx="353152" cy="1076826"/>
            </a:xfrm>
            <a:prstGeom prst="downArrow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3578" y="4195251"/>
              <a:ext cx="2560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Ion beam</a:t>
              </a:r>
            </a:p>
            <a:p>
              <a:pPr algn="ctr"/>
              <a:r>
                <a:rPr lang="en-US" dirty="0"/>
                <a:t>(Future Experiment)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164726" y="2391318"/>
                <a:ext cx="5382114" cy="12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3200" dirty="0"/>
                  <a:t> </a:t>
                </a:r>
                <a:r>
                  <a:rPr lang="de-DE" sz="32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∝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3200" dirty="0"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de-DE" sz="32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d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den>
                    </m:f>
                    <m:r>
                      <a:rPr lang="en-US" sz="32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∝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cos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⁡(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3200" b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26" y="2391318"/>
                <a:ext cx="5382114" cy="1216039"/>
              </a:xfrm>
              <a:prstGeom prst="rect">
                <a:avLst/>
              </a:prstGeom>
              <a:blipFill>
                <a:blip r:embed="rId5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1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Dense Matter (WDM)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9080" y="1363748"/>
                <a:ext cx="5016000" cy="4851000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State between condensed matter and weakly coupled plasma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Relevant for: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Astrophysics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Inertial confinement fusion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Experimental challenges: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Producing extreme conditions in a controlled way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Short lifetimes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μs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ns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Opaque in optical range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080" y="1363748"/>
                <a:ext cx="5016000" cy="4851000"/>
              </a:xfrm>
              <a:blipFill>
                <a:blip r:embed="rId3"/>
                <a:stretch>
                  <a:fillRect l="-4010" t="-2264" r="-851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0536" y="6560574"/>
            <a:ext cx="3269673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000" dirty="0">
                <a:solidFill>
                  <a:schemeClr val="accent5">
                    <a:lumMod val="50000"/>
                  </a:schemeClr>
                </a:solidFill>
              </a:rPr>
              <a:t>Riley D., Plasma Phys. Control. Fusion 60, 2018</a:t>
            </a:r>
          </a:p>
        </p:txBody>
      </p:sp>
      <p:sp>
        <p:nvSpPr>
          <p:cNvPr id="25" name="Freeform 24"/>
          <p:cNvSpPr/>
          <p:nvPr/>
        </p:nvSpPr>
        <p:spPr>
          <a:xfrm>
            <a:off x="6297840" y="3623536"/>
            <a:ext cx="158160" cy="330249"/>
          </a:xfrm>
          <a:custGeom>
            <a:avLst/>
            <a:gdLst>
              <a:gd name="connsiteX0" fmla="*/ 158160 w 158160"/>
              <a:gd name="connsiteY0" fmla="*/ 0 h 330249"/>
              <a:gd name="connsiteX1" fmla="*/ 158160 w 158160"/>
              <a:gd name="connsiteY1" fmla="*/ 330249 h 330249"/>
              <a:gd name="connsiteX2" fmla="*/ 0 w 158160"/>
              <a:gd name="connsiteY2" fmla="*/ 117674 h 330249"/>
              <a:gd name="connsiteX3" fmla="*/ 158160 w 158160"/>
              <a:gd name="connsiteY3" fmla="*/ 0 h 33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60" h="330249">
                <a:moveTo>
                  <a:pt x="158160" y="0"/>
                </a:moveTo>
                <a:lnTo>
                  <a:pt x="158160" y="330249"/>
                </a:lnTo>
                <a:lnTo>
                  <a:pt x="0" y="117674"/>
                </a:lnTo>
                <a:lnTo>
                  <a:pt x="15816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73E9DB-263E-6696-4CAB-625534564739}"/>
              </a:ext>
            </a:extLst>
          </p:cNvPr>
          <p:cNvSpPr/>
          <p:nvPr/>
        </p:nvSpPr>
        <p:spPr>
          <a:xfrm>
            <a:off x="820892" y="4662348"/>
            <a:ext cx="4555108" cy="738992"/>
          </a:xfrm>
          <a:prstGeom prst="roundRect">
            <a:avLst/>
          </a:prstGeom>
          <a:noFill/>
          <a:ln w="76200"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EC956-7A33-1F9C-1141-3EFEEE17FB41}"/>
              </a:ext>
            </a:extLst>
          </p:cNvPr>
          <p:cNvSpPr txBox="1"/>
          <p:nvPr/>
        </p:nvSpPr>
        <p:spPr>
          <a:xfrm>
            <a:off x="6101135" y="4575631"/>
            <a:ext cx="350148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Dump energy in short </a:t>
            </a:r>
            <a:br>
              <a:rPr lang="en-US" sz="2400" b="1" dirty="0"/>
            </a:br>
            <a:r>
              <a:rPr lang="en-US" sz="2400" b="1" dirty="0"/>
              <a:t>time and small volume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0CC47A-68BC-B6FE-5FB4-7E381B17B4E6}"/>
              </a:ext>
            </a:extLst>
          </p:cNvPr>
          <p:cNvSpPr/>
          <p:nvPr/>
        </p:nvSpPr>
        <p:spPr>
          <a:xfrm>
            <a:off x="5389154" y="4808846"/>
            <a:ext cx="627766" cy="445995"/>
          </a:xfrm>
          <a:prstGeom prst="rightArrow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56567C-6DF6-7BE5-E19F-2138CB5A6CFC}"/>
              </a:ext>
            </a:extLst>
          </p:cNvPr>
          <p:cNvSpPr/>
          <p:nvPr/>
        </p:nvSpPr>
        <p:spPr>
          <a:xfrm>
            <a:off x="820892" y="5873321"/>
            <a:ext cx="3905983" cy="445995"/>
          </a:xfrm>
          <a:prstGeom prst="roundRect">
            <a:avLst/>
          </a:prstGeom>
          <a:noFill/>
          <a:ln w="76200"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AFA1B-5BF1-544D-FA43-56CC4D889485}"/>
              </a:ext>
            </a:extLst>
          </p:cNvPr>
          <p:cNvSpPr txBox="1"/>
          <p:nvPr/>
        </p:nvSpPr>
        <p:spPr>
          <a:xfrm>
            <a:off x="6101135" y="5922334"/>
            <a:ext cx="3501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X</a:t>
            </a:r>
            <a:r>
              <a:rPr lang="en-US" sz="2400" b="1" dirty="0"/>
              <a:t>-rays for diagnostics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F6536F-0D62-43DC-5857-BA1DA37B2D71}"/>
              </a:ext>
            </a:extLst>
          </p:cNvPr>
          <p:cNvSpPr/>
          <p:nvPr/>
        </p:nvSpPr>
        <p:spPr>
          <a:xfrm>
            <a:off x="4708693" y="5882771"/>
            <a:ext cx="1308227" cy="445995"/>
          </a:xfrm>
          <a:prstGeom prst="rightArrow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8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Scheme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D0F9DD-8944-458F-91B1-43465D0078E5}"/>
              </a:ext>
            </a:extLst>
          </p:cNvPr>
          <p:cNvSpPr txBox="1">
            <a:spLocks/>
          </p:cNvSpPr>
          <p:nvPr/>
        </p:nvSpPr>
        <p:spPr>
          <a:xfrm>
            <a:off x="289608" y="1047746"/>
            <a:ext cx="6526391" cy="1582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Unique pump-probe scheme at FAIR: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Heavy-ion beam for WDM generation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Laser-plasma as x-ray source</a:t>
            </a:r>
          </a:p>
          <a:p>
            <a:pPr lvl="1"/>
            <a:endParaRPr lang="en-US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2145E9-5631-86A0-BEA7-EAFDE5DD971F}"/>
              </a:ext>
            </a:extLst>
          </p:cNvPr>
          <p:cNvSpPr/>
          <p:nvPr/>
        </p:nvSpPr>
        <p:spPr>
          <a:xfrm>
            <a:off x="625609" y="1503082"/>
            <a:ext cx="5760000" cy="890504"/>
          </a:xfrm>
          <a:prstGeom prst="roundRect">
            <a:avLst/>
          </a:prstGeom>
          <a:noFill/>
          <a:ln w="76200"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BD0779-27D4-3030-02C4-FB0C76FA23FF}"/>
              </a:ext>
            </a:extLst>
          </p:cNvPr>
          <p:cNvSpPr/>
          <p:nvPr/>
        </p:nvSpPr>
        <p:spPr>
          <a:xfrm>
            <a:off x="6385609" y="1725336"/>
            <a:ext cx="910723" cy="445995"/>
          </a:xfrm>
          <a:prstGeom prst="rightArrow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0A50B2-9677-CE83-C7CD-4ED726C3173F}"/>
              </a:ext>
            </a:extLst>
          </p:cNvPr>
          <p:cNvSpPr txBox="1"/>
          <p:nvPr/>
        </p:nvSpPr>
        <p:spPr>
          <a:xfrm>
            <a:off x="7360469" y="1532834"/>
            <a:ext cx="460874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Homogeneous WDM sample with fast, tunable x-ray source</a:t>
            </a:r>
          </a:p>
        </p:txBody>
      </p:sp>
      <p:sp>
        <p:nvSpPr>
          <p:cNvPr id="42" name="Freeform 24">
            <a:extLst>
              <a:ext uri="{FF2B5EF4-FFF2-40B4-BE49-F238E27FC236}">
                <a16:creationId xmlns:a16="http://schemas.microsoft.com/office/drawing/2014/main" id="{90BD95AA-CD3C-A8DF-A874-187143C1FD9F}"/>
              </a:ext>
            </a:extLst>
          </p:cNvPr>
          <p:cNvSpPr/>
          <p:nvPr/>
        </p:nvSpPr>
        <p:spPr>
          <a:xfrm>
            <a:off x="1220183" y="4924531"/>
            <a:ext cx="158160" cy="330249"/>
          </a:xfrm>
          <a:custGeom>
            <a:avLst/>
            <a:gdLst>
              <a:gd name="connsiteX0" fmla="*/ 158160 w 158160"/>
              <a:gd name="connsiteY0" fmla="*/ 0 h 330249"/>
              <a:gd name="connsiteX1" fmla="*/ 158160 w 158160"/>
              <a:gd name="connsiteY1" fmla="*/ 330249 h 330249"/>
              <a:gd name="connsiteX2" fmla="*/ 0 w 158160"/>
              <a:gd name="connsiteY2" fmla="*/ 117674 h 330249"/>
              <a:gd name="connsiteX3" fmla="*/ 158160 w 158160"/>
              <a:gd name="connsiteY3" fmla="*/ 0 h 33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60" h="330249">
                <a:moveTo>
                  <a:pt x="158160" y="0"/>
                </a:moveTo>
                <a:lnTo>
                  <a:pt x="158160" y="330249"/>
                </a:lnTo>
                <a:lnTo>
                  <a:pt x="0" y="117674"/>
                </a:lnTo>
                <a:lnTo>
                  <a:pt x="15816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2E004C1-EB2B-B342-4D73-A4E0912E781E}"/>
              </a:ext>
            </a:extLst>
          </p:cNvPr>
          <p:cNvGrpSpPr/>
          <p:nvPr/>
        </p:nvGrpSpPr>
        <p:grpSpPr>
          <a:xfrm>
            <a:off x="2029526" y="3844144"/>
            <a:ext cx="2854478" cy="2682677"/>
            <a:chOff x="2029526" y="3844144"/>
            <a:chExt cx="2854478" cy="2682677"/>
          </a:xfrm>
        </p:grpSpPr>
        <p:sp>
          <p:nvSpPr>
            <p:cNvPr id="38" name="Down Arrow 12">
              <a:extLst>
                <a:ext uri="{FF2B5EF4-FFF2-40B4-BE49-F238E27FC236}">
                  <a16:creationId xmlns:a16="http://schemas.microsoft.com/office/drawing/2014/main" id="{C256F211-B976-98D0-031F-EDBE6571665C}"/>
                </a:ext>
              </a:extLst>
            </p:cNvPr>
            <p:cNvSpPr/>
            <p:nvPr/>
          </p:nvSpPr>
          <p:spPr>
            <a:xfrm rot="10800000">
              <a:off x="3215335" y="5449995"/>
              <a:ext cx="353152" cy="1076826"/>
            </a:xfrm>
            <a:prstGeom prst="downArrow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52771C-6759-857F-8BAE-DD98BED629BB}"/>
                </a:ext>
              </a:extLst>
            </p:cNvPr>
            <p:cNvSpPr txBox="1"/>
            <p:nvPr/>
          </p:nvSpPr>
          <p:spPr>
            <a:xfrm>
              <a:off x="2369939" y="5780612"/>
              <a:ext cx="10406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/>
                <a:t>Heavy-</a:t>
              </a:r>
              <a:r>
                <a:rPr lang="de-DE" sz="1400" dirty="0" err="1"/>
                <a:t>ion</a:t>
              </a:r>
              <a:r>
                <a:rPr lang="de-DE" sz="1400" dirty="0"/>
                <a:t> </a:t>
              </a:r>
            </a:p>
            <a:p>
              <a:pPr algn="ctr"/>
              <a:r>
                <a:rPr lang="de-DE" sz="1400" dirty="0"/>
                <a:t>Beam</a:t>
              </a:r>
              <a:endParaRPr lang="en-US" sz="14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1576B5-A996-EDBA-0027-A0BE691D6990}"/>
                </a:ext>
              </a:extLst>
            </p:cNvPr>
            <p:cNvSpPr/>
            <p:nvPr/>
          </p:nvSpPr>
          <p:spPr>
            <a:xfrm>
              <a:off x="3338618" y="4942918"/>
              <a:ext cx="106586" cy="3910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A37838-F972-7E23-E7AE-6DA4E1F894B3}"/>
                </a:ext>
              </a:extLst>
            </p:cNvPr>
            <p:cNvSpPr/>
            <p:nvPr/>
          </p:nvSpPr>
          <p:spPr>
            <a:xfrm>
              <a:off x="2029526" y="3844144"/>
              <a:ext cx="175123" cy="124603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17">
              <a:extLst>
                <a:ext uri="{FF2B5EF4-FFF2-40B4-BE49-F238E27FC236}">
                  <a16:creationId xmlns:a16="http://schemas.microsoft.com/office/drawing/2014/main" id="{C45F4002-F97F-6A3F-818A-077A64170D14}"/>
                </a:ext>
              </a:extLst>
            </p:cNvPr>
            <p:cNvSpPr/>
            <p:nvPr/>
          </p:nvSpPr>
          <p:spPr>
            <a:xfrm rot="10800000">
              <a:off x="2608881" y="4206060"/>
              <a:ext cx="2275123" cy="521565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BED0902-DC68-AC3F-4797-28A4E06AD1F2}"/>
              </a:ext>
            </a:extLst>
          </p:cNvPr>
          <p:cNvGrpSpPr/>
          <p:nvPr/>
        </p:nvGrpSpPr>
        <p:grpSpPr>
          <a:xfrm>
            <a:off x="1581524" y="3275074"/>
            <a:ext cx="2799066" cy="1896301"/>
            <a:chOff x="1581524" y="3275074"/>
            <a:chExt cx="2799066" cy="189630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1FF37F-876A-343E-9F6E-33457A9AEB72}"/>
                </a:ext>
              </a:extLst>
            </p:cNvPr>
            <p:cNvSpPr txBox="1"/>
            <p:nvPr/>
          </p:nvSpPr>
          <p:spPr>
            <a:xfrm>
              <a:off x="3391911" y="4863598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Sample</a:t>
              </a:r>
              <a:endParaRPr 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1D6D77-2C87-B337-1BC3-5F13EE0B8B92}"/>
                </a:ext>
              </a:extLst>
            </p:cNvPr>
            <p:cNvSpPr txBox="1"/>
            <p:nvPr/>
          </p:nvSpPr>
          <p:spPr>
            <a:xfrm>
              <a:off x="1581524" y="32750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 err="1"/>
                <a:t>Backlighter</a:t>
              </a:r>
              <a:endParaRPr lang="de-DE" sz="1400" dirty="0"/>
            </a:p>
            <a:p>
              <a:pPr algn="ctr"/>
              <a:r>
                <a:rPr lang="de-DE" sz="1400" dirty="0"/>
                <a:t>Target</a:t>
              </a:r>
              <a:endParaRPr 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B3E13C-915B-C2D8-92C9-14E032AEEF4D}"/>
                </a:ext>
              </a:extLst>
            </p:cNvPr>
            <p:cNvSpPr txBox="1"/>
            <p:nvPr/>
          </p:nvSpPr>
          <p:spPr>
            <a:xfrm>
              <a:off x="3112294" y="4011477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Intense</a:t>
              </a:r>
              <a:r>
                <a:rPr lang="de-DE" sz="1400" dirty="0"/>
                <a:t> Laser</a:t>
              </a:r>
              <a:endParaRPr lang="en-US" sz="1400" dirty="0"/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9F3648B-7F3B-338D-43CC-8ECD74EB0503}"/>
              </a:ext>
            </a:extLst>
          </p:cNvPr>
          <p:cNvSpPr txBox="1">
            <a:spLocks/>
          </p:cNvSpPr>
          <p:nvPr/>
        </p:nvSpPr>
        <p:spPr>
          <a:xfrm>
            <a:off x="327974" y="2792454"/>
            <a:ext cx="6096000" cy="1582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9A89776B-ECD6-0B5F-C562-A12067C07AF4}"/>
              </a:ext>
            </a:extLst>
          </p:cNvPr>
          <p:cNvSpPr txBox="1">
            <a:spLocks/>
          </p:cNvSpPr>
          <p:nvPr/>
        </p:nvSpPr>
        <p:spPr>
          <a:xfrm>
            <a:off x="6291014" y="3974707"/>
            <a:ext cx="5736000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/>
              <a:t>Diagnostic?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b="1" dirty="0">
                <a:sym typeface="Wingdings" panose="05000000000000000000" pitchFamily="2" charset="2"/>
              </a:rPr>
              <a:t>X</a:t>
            </a:r>
            <a:r>
              <a:rPr lang="en-US" sz="2600" dirty="0">
                <a:sym typeface="Wingdings" panose="05000000000000000000" pitchFamily="2" charset="2"/>
              </a:rPr>
              <a:t>-ray </a:t>
            </a:r>
            <a:r>
              <a:rPr lang="en-US" sz="2600" b="1" dirty="0">
                <a:sym typeface="Wingdings" panose="05000000000000000000" pitchFamily="2" charset="2"/>
              </a:rPr>
              <a:t>A</a:t>
            </a:r>
            <a:r>
              <a:rPr lang="en-US" sz="2600" dirty="0">
                <a:sym typeface="Wingdings" panose="05000000000000000000" pitchFamily="2" charset="2"/>
              </a:rPr>
              <a:t>bsorption </a:t>
            </a:r>
            <a:r>
              <a:rPr lang="en-US" sz="2600" b="1" dirty="0">
                <a:sym typeface="Wingdings" panose="05000000000000000000" pitchFamily="2" charset="2"/>
              </a:rPr>
              <a:t>F</a:t>
            </a:r>
            <a:r>
              <a:rPr lang="en-US" sz="2600" dirty="0">
                <a:sym typeface="Wingdings" panose="05000000000000000000" pitchFamily="2" charset="2"/>
              </a:rPr>
              <a:t>ine-structure </a:t>
            </a:r>
            <a:r>
              <a:rPr lang="en-US" sz="2600" b="1" dirty="0">
                <a:sym typeface="Wingdings" panose="05000000000000000000" pitchFamily="2" charset="2"/>
              </a:rPr>
              <a:t>S</a:t>
            </a:r>
            <a:r>
              <a:rPr lang="en-US" sz="2600" dirty="0">
                <a:sym typeface="Wingdings" panose="05000000000000000000" pitchFamily="2" charset="2"/>
              </a:rPr>
              <a:t>pectroscopy (XAFS)</a:t>
            </a:r>
            <a:endParaRPr lang="en-US" sz="26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B5E8F0-B716-CD91-DAED-35A2DE8971D5}"/>
              </a:ext>
            </a:extLst>
          </p:cNvPr>
          <p:cNvGrpSpPr/>
          <p:nvPr/>
        </p:nvGrpSpPr>
        <p:grpSpPr>
          <a:xfrm>
            <a:off x="4619177" y="2478116"/>
            <a:ext cx="1843790" cy="3794668"/>
            <a:chOff x="4619177" y="2478116"/>
            <a:chExt cx="1843790" cy="379466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B56F8D-5E9D-AE7F-CC53-1A40F4CCA576}"/>
                </a:ext>
              </a:extLst>
            </p:cNvPr>
            <p:cNvSpPr/>
            <p:nvPr/>
          </p:nvSpPr>
          <p:spPr>
            <a:xfrm rot="1798967">
              <a:off x="4672371" y="5771130"/>
              <a:ext cx="859171" cy="5016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FAA0E14-9892-2107-B260-63251BEFC900}"/>
                </a:ext>
              </a:extLst>
            </p:cNvPr>
            <p:cNvSpPr/>
            <p:nvPr/>
          </p:nvSpPr>
          <p:spPr>
            <a:xfrm rot="19801033" flipV="1">
              <a:off x="4619177" y="2661894"/>
              <a:ext cx="859171" cy="5016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594DE5-5F39-7198-C945-33EB308B5A1F}"/>
                </a:ext>
              </a:extLst>
            </p:cNvPr>
            <p:cNvSpPr txBox="1"/>
            <p:nvPr/>
          </p:nvSpPr>
          <p:spPr>
            <a:xfrm>
              <a:off x="5393443" y="5644699"/>
              <a:ext cx="1069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 err="1"/>
                <a:t>Measuring</a:t>
              </a:r>
              <a:r>
                <a:rPr lang="de-DE" sz="1400" dirty="0"/>
                <a:t> </a:t>
              </a:r>
            </a:p>
            <a:p>
              <a:pPr algn="ctr"/>
              <a:r>
                <a:rPr lang="de-DE" sz="1400" dirty="0"/>
                <a:t>Device</a:t>
              </a:r>
              <a:endParaRPr lang="en-US" sz="1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BA59F87-177E-4C69-4369-61F2DCB33696}"/>
                </a:ext>
              </a:extLst>
            </p:cNvPr>
            <p:cNvSpPr txBox="1"/>
            <p:nvPr/>
          </p:nvSpPr>
          <p:spPr>
            <a:xfrm>
              <a:off x="5393443" y="2478116"/>
              <a:ext cx="1069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 err="1"/>
                <a:t>Measuring</a:t>
              </a:r>
              <a:r>
                <a:rPr lang="de-DE" sz="1400" dirty="0"/>
                <a:t> </a:t>
              </a:r>
            </a:p>
            <a:p>
              <a:pPr algn="ctr"/>
              <a:r>
                <a:rPr lang="de-DE" sz="1400" dirty="0"/>
                <a:t>Device</a:t>
              </a:r>
              <a:endParaRPr lang="en-US" sz="14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0A0ECD6-8328-F00E-23BE-CB01A4D132B2}"/>
              </a:ext>
            </a:extLst>
          </p:cNvPr>
          <p:cNvGrpSpPr/>
          <p:nvPr/>
        </p:nvGrpSpPr>
        <p:grpSpPr>
          <a:xfrm>
            <a:off x="1557140" y="2916601"/>
            <a:ext cx="3780982" cy="2896773"/>
            <a:chOff x="1557140" y="2916601"/>
            <a:chExt cx="3780982" cy="2896773"/>
          </a:xfrm>
        </p:grpSpPr>
        <p:sp>
          <p:nvSpPr>
            <p:cNvPr id="48" name="Rounded Rectangle 38">
              <a:extLst>
                <a:ext uri="{FF2B5EF4-FFF2-40B4-BE49-F238E27FC236}">
                  <a16:creationId xmlns:a16="http://schemas.microsoft.com/office/drawing/2014/main" id="{8CA6A4B9-EF89-A753-0A72-6422CA0E4C8C}"/>
                </a:ext>
              </a:extLst>
            </p:cNvPr>
            <p:cNvSpPr/>
            <p:nvPr/>
          </p:nvSpPr>
          <p:spPr>
            <a:xfrm rot="16200000">
              <a:off x="778249" y="3805914"/>
              <a:ext cx="2729462" cy="950836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ounded Rectangle 37">
              <a:extLst>
                <a:ext uri="{FF2B5EF4-FFF2-40B4-BE49-F238E27FC236}">
                  <a16:creationId xmlns:a16="http://schemas.microsoft.com/office/drawing/2014/main" id="{14705ECF-8E9D-9F75-8BC7-077DC67C2584}"/>
                </a:ext>
              </a:extLst>
            </p:cNvPr>
            <p:cNvSpPr/>
            <p:nvPr/>
          </p:nvSpPr>
          <p:spPr>
            <a:xfrm>
              <a:off x="2608660" y="3978613"/>
              <a:ext cx="2729462" cy="754761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726D529-CA8F-45AA-66D3-FC4ECA8B04C5}"/>
                </a:ext>
              </a:extLst>
            </p:cNvPr>
            <p:cNvGrpSpPr/>
            <p:nvPr/>
          </p:nvGrpSpPr>
          <p:grpSpPr>
            <a:xfrm>
              <a:off x="1557140" y="3018771"/>
              <a:ext cx="3503835" cy="2794603"/>
              <a:chOff x="1557140" y="3018771"/>
              <a:chExt cx="3503835" cy="279460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848D15B-F79B-D0BC-5AD4-C8F30EFA44FA}"/>
                  </a:ext>
                </a:extLst>
              </p:cNvPr>
              <p:cNvSpPr/>
              <p:nvPr/>
            </p:nvSpPr>
            <p:spPr>
              <a:xfrm>
                <a:off x="3338396" y="4913693"/>
                <a:ext cx="106586" cy="42123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xplosion 1 20">
                <a:extLst>
                  <a:ext uri="{FF2B5EF4-FFF2-40B4-BE49-F238E27FC236}">
                    <a16:creationId xmlns:a16="http://schemas.microsoft.com/office/drawing/2014/main" id="{B538478E-7539-BEDE-6723-9598F51DB9D3}"/>
                  </a:ext>
                </a:extLst>
              </p:cNvPr>
              <p:cNvSpPr/>
              <p:nvPr/>
            </p:nvSpPr>
            <p:spPr>
              <a:xfrm>
                <a:off x="1557140" y="3978613"/>
                <a:ext cx="1061256" cy="965315"/>
              </a:xfrm>
              <a:prstGeom prst="irregularSeal1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1490A09-BF0E-3214-8784-64DEEB83C2B1}"/>
                  </a:ext>
                </a:extLst>
              </p:cNvPr>
              <p:cNvCxnSpPr/>
              <p:nvPr/>
            </p:nvCxnSpPr>
            <p:spPr>
              <a:xfrm>
                <a:off x="2414486" y="4641934"/>
                <a:ext cx="2294396" cy="1171440"/>
              </a:xfrm>
              <a:prstGeom prst="straightConnector1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4A911-6392-F027-D6A2-1886F73A7033}"/>
                  </a:ext>
                </a:extLst>
              </p:cNvPr>
              <p:cNvSpPr txBox="1"/>
              <p:nvPr/>
            </p:nvSpPr>
            <p:spPr>
              <a:xfrm>
                <a:off x="3087326" y="4645626"/>
                <a:ext cx="633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WDM</a:t>
                </a:r>
                <a:endParaRPr lang="en-US" sz="14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C4A1B0-BC8D-163B-A1F4-B549E20A6951}"/>
                  </a:ext>
                </a:extLst>
              </p:cNvPr>
              <p:cNvSpPr txBox="1"/>
              <p:nvPr/>
            </p:nvSpPr>
            <p:spPr>
              <a:xfrm>
                <a:off x="1726505" y="3693634"/>
                <a:ext cx="7825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400" dirty="0"/>
                  <a:t>Plasma</a:t>
                </a:r>
                <a:endParaRPr lang="en-US" sz="14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CC36DD3-8591-F7C6-FEBA-E99F0848C0CF}"/>
                  </a:ext>
                </a:extLst>
              </p:cNvPr>
              <p:cNvSpPr txBox="1"/>
              <p:nvPr/>
            </p:nvSpPr>
            <p:spPr>
              <a:xfrm>
                <a:off x="3938808" y="5079811"/>
                <a:ext cx="11221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400" dirty="0" err="1"/>
                  <a:t>Transmitted</a:t>
                </a:r>
                <a:endParaRPr lang="de-DE" sz="1400" dirty="0"/>
              </a:p>
              <a:p>
                <a:pPr algn="ctr"/>
                <a:r>
                  <a:rPr lang="de-DE" sz="1400" dirty="0"/>
                  <a:t>X-</a:t>
                </a:r>
                <a:r>
                  <a:rPr lang="de-DE" sz="1400" dirty="0" err="1"/>
                  <a:t>rays</a:t>
                </a:r>
                <a:endParaRPr lang="en-US" sz="14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3E81241-3D93-803B-D4FE-D2D4B8EFC528}"/>
                  </a:ext>
                </a:extLst>
              </p:cNvPr>
              <p:cNvCxnSpPr/>
              <p:nvPr/>
            </p:nvCxnSpPr>
            <p:spPr>
              <a:xfrm flipV="1">
                <a:off x="2361292" y="3121304"/>
                <a:ext cx="2294396" cy="1171440"/>
              </a:xfrm>
              <a:prstGeom prst="straightConnector1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3D23D4-245E-89C0-6DF1-537A4ECD7119}"/>
                  </a:ext>
                </a:extLst>
              </p:cNvPr>
              <p:cNvSpPr txBox="1"/>
              <p:nvPr/>
            </p:nvSpPr>
            <p:spPr>
              <a:xfrm>
                <a:off x="2957565" y="3018771"/>
                <a:ext cx="1010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400" dirty="0"/>
                  <a:t>Reference</a:t>
                </a:r>
              </a:p>
              <a:p>
                <a:pPr algn="ctr"/>
                <a:r>
                  <a:rPr lang="de-DE" sz="1400" dirty="0"/>
                  <a:t>X-</a:t>
                </a:r>
                <a:r>
                  <a:rPr lang="de-DE" sz="1400" dirty="0" err="1"/>
                  <a:t>rays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374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34" grpId="0" animBg="1"/>
      <p:bldP spid="36" grpId="0" animBg="1"/>
      <p:bldP spid="37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35" y="446083"/>
            <a:ext cx="10776000" cy="642357"/>
          </a:xfrm>
        </p:spPr>
        <p:txBody>
          <a:bodyPr/>
          <a:lstStyle/>
          <a:p>
            <a:r>
              <a:rPr lang="en-US" sz="3600" dirty="0"/>
              <a:t>X-Ray Absorption Fine-Structure (XAFS)</a:t>
            </a:r>
            <a:endParaRPr lang="de-D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91" y="3132086"/>
            <a:ext cx="5109200" cy="329575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Studies structures around edge (rapid rise) in absorption spectrum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83179" y="2208810"/>
            <a:ext cx="2927311" cy="672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2006930" y="1822862"/>
            <a:ext cx="6225497" cy="405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64760" y="124940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X-rays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04554" y="2019147"/>
            <a:ext cx="100896" cy="385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000187" y="2222659"/>
            <a:ext cx="3232240" cy="1003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256000" y="2054735"/>
            <a:ext cx="1699814" cy="43161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Transmitted</a:t>
            </a:r>
            <a:endParaRPr lang="de-DE" dirty="0"/>
          </a:p>
        </p:txBody>
      </p:sp>
      <p:sp>
        <p:nvSpPr>
          <p:cNvPr id="35" name="TextBox 34"/>
          <p:cNvSpPr txBox="1"/>
          <p:nvPr/>
        </p:nvSpPr>
        <p:spPr>
          <a:xfrm>
            <a:off x="5660380" y="2375871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Transmitted x-rays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99365" y="1145524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Spectrometers</a:t>
            </a:r>
            <a:endParaRPr lang="de-DE" dirty="0"/>
          </a:p>
        </p:txBody>
      </p:sp>
      <p:sp>
        <p:nvSpPr>
          <p:cNvPr id="43" name="Explosion 1 42"/>
          <p:cNvSpPr/>
          <p:nvPr/>
        </p:nvSpPr>
        <p:spPr>
          <a:xfrm>
            <a:off x="1278762" y="1609048"/>
            <a:ext cx="881234" cy="930099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Box 43"/>
          <p:cNvSpPr txBox="1"/>
          <p:nvPr/>
        </p:nvSpPr>
        <p:spPr>
          <a:xfrm>
            <a:off x="1079996" y="1239716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   Source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311791" y="3907009"/>
            <a:ext cx="4544553" cy="32957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WDM, can extract: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Density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Ionic order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Ionization</a:t>
            </a:r>
          </a:p>
          <a:p>
            <a:pPr lvl="1"/>
            <a:endParaRPr lang="de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0C051F-EF61-97C7-B5F0-1F4849BB6A2E}"/>
              </a:ext>
            </a:extLst>
          </p:cNvPr>
          <p:cNvGrpSpPr/>
          <p:nvPr/>
        </p:nvGrpSpPr>
        <p:grpSpPr>
          <a:xfrm>
            <a:off x="5847379" y="3352825"/>
            <a:ext cx="5990596" cy="3059092"/>
            <a:chOff x="864125" y="1424972"/>
            <a:chExt cx="9778550" cy="520958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B29D50-0F62-46CB-488B-558565300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030" y="1424972"/>
              <a:ext cx="8347051" cy="4526591"/>
            </a:xfrm>
            <a:prstGeom prst="rect">
              <a:avLst/>
            </a:prstGeom>
          </p:spPr>
        </p:pic>
        <p:sp>
          <p:nvSpPr>
            <p:cNvPr id="10" name="Left-Up Arrow 23">
              <a:extLst>
                <a:ext uri="{FF2B5EF4-FFF2-40B4-BE49-F238E27FC236}">
                  <a16:creationId xmlns:a16="http://schemas.microsoft.com/office/drawing/2014/main" id="{FA098BC2-DF14-B53C-0915-857AB282CFE2}"/>
                </a:ext>
              </a:extLst>
            </p:cNvPr>
            <p:cNvSpPr/>
            <p:nvPr/>
          </p:nvSpPr>
          <p:spPr>
            <a:xfrm flipH="1">
              <a:off x="1280771" y="1468615"/>
              <a:ext cx="9361904" cy="4590015"/>
            </a:xfrm>
            <a:prstGeom prst="leftUpArrow">
              <a:avLst>
                <a:gd name="adj1" fmla="val 552"/>
                <a:gd name="adj2" fmla="val 2223"/>
                <a:gd name="adj3" fmla="val 545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479B57-C1CC-C4AB-A78D-5BD4EA9F8FE5}"/>
                </a:ext>
              </a:extLst>
            </p:cNvPr>
            <p:cNvSpPr txBox="1"/>
            <p:nvPr/>
          </p:nvSpPr>
          <p:spPr>
            <a:xfrm>
              <a:off x="4987614" y="6008011"/>
              <a:ext cx="3467682" cy="62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Photon Energy</a:t>
              </a:r>
              <a:endParaRPr lang="de-DE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DDAD28-C411-6CD0-F169-D571F8148911}"/>
                </a:ext>
              </a:extLst>
            </p:cNvPr>
            <p:cNvSpPr txBox="1"/>
            <p:nvPr/>
          </p:nvSpPr>
          <p:spPr>
            <a:xfrm rot="16200000">
              <a:off x="-875008" y="3315232"/>
              <a:ext cx="4031775" cy="553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Absorption Coefficient</a:t>
              </a:r>
              <a:endParaRPr lang="de-DE" sz="16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78430" y="2375871"/>
            <a:ext cx="124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 Sample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64F3839-7895-7258-E841-AF6BF871A2CA}"/>
              </a:ext>
            </a:extLst>
          </p:cNvPr>
          <p:cNvSpPr/>
          <p:nvPr/>
        </p:nvSpPr>
        <p:spPr>
          <a:xfrm>
            <a:off x="8976000" y="2539147"/>
            <a:ext cx="360000" cy="803642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2E6222-C7D1-E14E-579A-A4E635374222}"/>
              </a:ext>
            </a:extLst>
          </p:cNvPr>
          <p:cNvSpPr/>
          <p:nvPr/>
        </p:nvSpPr>
        <p:spPr>
          <a:xfrm>
            <a:off x="8256000" y="1554388"/>
            <a:ext cx="1699814" cy="43161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51719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3" grpId="0" animBg="1"/>
      <p:bldP spid="34" grpId="0" animBg="1"/>
      <p:bldP spid="35" grpId="0"/>
      <p:bldP spid="40" grpId="0"/>
      <p:bldP spid="43" grpId="0" animBg="1"/>
      <p:bldP spid="44" grpId="0"/>
      <p:bldP spid="73" grpId="0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5" y="1117294"/>
            <a:ext cx="9000000" cy="48806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5" y="1122093"/>
            <a:ext cx="9025544" cy="4854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94" y="443016"/>
            <a:ext cx="9687282" cy="591661"/>
          </a:xfrm>
        </p:spPr>
        <p:txBody>
          <a:bodyPr/>
          <a:lstStyle/>
          <a:p>
            <a:r>
              <a:rPr lang="en-US" dirty="0"/>
              <a:t>XAFS Example for Aluminum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894" y="26280"/>
            <a:ext cx="8976000" cy="189000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39870" y="1089496"/>
            <a:ext cx="1916130" cy="4809347"/>
          </a:xfrm>
          <a:prstGeom prst="roundRect">
            <a:avLst/>
          </a:prstGeom>
          <a:solidFill>
            <a:schemeClr val="accent1">
              <a:lumMod val="75000"/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ounded Rectangle 7"/>
          <p:cNvSpPr/>
          <p:nvPr/>
        </p:nvSpPr>
        <p:spPr>
          <a:xfrm>
            <a:off x="4656000" y="1100784"/>
            <a:ext cx="5571169" cy="2025241"/>
          </a:xfrm>
          <a:prstGeom prst="roundRect">
            <a:avLst/>
          </a:prstGeom>
          <a:solidFill>
            <a:srgbClr val="008000">
              <a:alpha val="15000"/>
            </a:srgb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3416305" y="2529931"/>
            <a:ext cx="1252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X-ray Absorption Near Edge Structure (XANES)</a:t>
            </a:r>
            <a:endParaRPr lang="de-DE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074625" y="1267155"/>
            <a:ext cx="2733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Extended X-ray Absorption Fine-Structure (EXAFS)</a:t>
            </a:r>
            <a:endParaRPr lang="de-DE" sz="1200" dirty="0"/>
          </a:p>
        </p:txBody>
      </p:sp>
      <p:sp>
        <p:nvSpPr>
          <p:cNvPr id="11" name="Bent Arrow 10"/>
          <p:cNvSpPr/>
          <p:nvPr/>
        </p:nvSpPr>
        <p:spPr>
          <a:xfrm rot="10800000" flipH="1">
            <a:off x="5266931" y="3123423"/>
            <a:ext cx="720000" cy="720001"/>
          </a:xfrm>
          <a:prstGeom prst="bentArrow">
            <a:avLst>
              <a:gd name="adj1" fmla="val 19356"/>
              <a:gd name="adj2" fmla="val 25706"/>
              <a:gd name="adj3" fmla="val 25000"/>
              <a:gd name="adj4" fmla="val 46572"/>
            </a:avLst>
          </a:prstGeom>
          <a:solidFill>
            <a:srgbClr val="008000">
              <a:alpha val="80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9718" y="3332121"/>
            <a:ext cx="4319558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For example:</a:t>
            </a:r>
          </a:p>
          <a:p>
            <a:r>
              <a:rPr lang="en-US" dirty="0"/>
              <a:t>Amplitude of oscillations </a:t>
            </a:r>
            <a:r>
              <a:rPr lang="en-US" dirty="0">
                <a:sym typeface="Wingdings" panose="05000000000000000000" pitchFamily="2" charset="2"/>
              </a:rPr>
              <a:t>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86931" y="4375734"/>
                <a:ext cx="3240000" cy="92333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Resolution requirements: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XANES: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dirty="0"/>
                  <a:t> 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EXAFS: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0 eV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31" y="4375734"/>
                <a:ext cx="3240000" cy="923330"/>
              </a:xfrm>
              <a:prstGeom prst="rect">
                <a:avLst/>
              </a:prstGeom>
              <a:blipFill>
                <a:blip r:embed="rId5"/>
                <a:stretch>
                  <a:fillRect l="-1308" t="-3247" b="-844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563263" y="2612467"/>
            <a:ext cx="177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High 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Low T</a:t>
            </a:r>
          </a:p>
          <a:p>
            <a:endParaRPr lang="de-DE" dirty="0"/>
          </a:p>
        </p:txBody>
      </p:sp>
      <p:sp>
        <p:nvSpPr>
          <p:cNvPr id="24" name="Left-Up Arrow 23"/>
          <p:cNvSpPr/>
          <p:nvPr/>
        </p:nvSpPr>
        <p:spPr>
          <a:xfrm flipH="1">
            <a:off x="1055999" y="959157"/>
            <a:ext cx="9339349" cy="5126067"/>
          </a:xfrm>
          <a:prstGeom prst="leftUpArrow">
            <a:avLst>
              <a:gd name="adj1" fmla="val 552"/>
              <a:gd name="adj2" fmla="val 2223"/>
              <a:gd name="adj3" fmla="val 5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/>
          <p:cNvSpPr txBox="1"/>
          <p:nvPr/>
        </p:nvSpPr>
        <p:spPr>
          <a:xfrm>
            <a:off x="4797767" y="6262457"/>
            <a:ext cx="26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 Energy [eV</a:t>
            </a:r>
            <a:r>
              <a:rPr lang="de-DE" dirty="0"/>
              <a:t>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 rot="16200000">
                <a:off x="-934514" y="3167893"/>
                <a:ext cx="3203129" cy="65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Absorption Coefficient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μ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0" dirty="0"/>
                  <a:t>]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34514" y="3167893"/>
                <a:ext cx="3203129" cy="652551"/>
              </a:xfrm>
              <a:prstGeom prst="rect">
                <a:avLst/>
              </a:prstGeom>
              <a:blipFill>
                <a:blip r:embed="rId6"/>
                <a:stretch>
                  <a:fillRect l="-3738" b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C7FBCE-F05B-D42F-CC1C-11961CB35B4D}"/>
              </a:ext>
            </a:extLst>
          </p:cNvPr>
          <p:cNvCxnSpPr>
            <a:cxnSpLocks/>
          </p:cNvCxnSpPr>
          <p:nvPr/>
        </p:nvCxnSpPr>
        <p:spPr>
          <a:xfrm>
            <a:off x="3264477" y="5967498"/>
            <a:ext cx="0" cy="175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F6CAD3-65DE-AAE4-A14F-CF284E7E0DD1}"/>
              </a:ext>
            </a:extLst>
          </p:cNvPr>
          <p:cNvSpPr txBox="1"/>
          <p:nvPr/>
        </p:nvSpPr>
        <p:spPr>
          <a:xfrm>
            <a:off x="2609557" y="6126897"/>
            <a:ext cx="130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1560</a:t>
            </a:r>
            <a:endParaRPr lang="de-DE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3D34D-17AC-679C-EC8D-ACECAF764877}"/>
              </a:ext>
            </a:extLst>
          </p:cNvPr>
          <p:cNvCxnSpPr>
            <a:cxnSpLocks/>
          </p:cNvCxnSpPr>
          <p:nvPr/>
        </p:nvCxnSpPr>
        <p:spPr>
          <a:xfrm>
            <a:off x="9543974" y="5982792"/>
            <a:ext cx="0" cy="175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077E0F-8CA2-9143-6918-4FB6F9B797F2}"/>
              </a:ext>
            </a:extLst>
          </p:cNvPr>
          <p:cNvSpPr txBox="1"/>
          <p:nvPr/>
        </p:nvSpPr>
        <p:spPr>
          <a:xfrm>
            <a:off x="8889054" y="6142191"/>
            <a:ext cx="130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1700</a:t>
            </a:r>
            <a:endParaRPr lang="de-D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B0EB02-DF70-3E04-7B97-659B8B75DBB5}"/>
              </a:ext>
            </a:extLst>
          </p:cNvPr>
          <p:cNvCxnSpPr>
            <a:cxnSpLocks/>
          </p:cNvCxnSpPr>
          <p:nvPr/>
        </p:nvCxnSpPr>
        <p:spPr>
          <a:xfrm>
            <a:off x="4612010" y="5982792"/>
            <a:ext cx="0" cy="175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42C8023-69DF-0D22-5B97-919715065EDA}"/>
              </a:ext>
            </a:extLst>
          </p:cNvPr>
          <p:cNvSpPr txBox="1"/>
          <p:nvPr/>
        </p:nvSpPr>
        <p:spPr>
          <a:xfrm>
            <a:off x="3957090" y="6142191"/>
            <a:ext cx="130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1600</a:t>
            </a:r>
            <a:endParaRPr lang="de-DE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AC93F3-BDA5-F22E-E025-6BF19940E8DC}"/>
              </a:ext>
            </a:extLst>
          </p:cNvPr>
          <p:cNvCxnSpPr>
            <a:cxnSpLocks/>
          </p:cNvCxnSpPr>
          <p:nvPr/>
        </p:nvCxnSpPr>
        <p:spPr>
          <a:xfrm rot="16200000">
            <a:off x="1082485" y="5816467"/>
            <a:ext cx="0" cy="175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6E0FBBC-50C4-44FD-B379-71FE787D12D0}"/>
              </a:ext>
            </a:extLst>
          </p:cNvPr>
          <p:cNvSpPr txBox="1"/>
          <p:nvPr/>
        </p:nvSpPr>
        <p:spPr>
          <a:xfrm rot="16200000">
            <a:off x="183266" y="5733943"/>
            <a:ext cx="130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0.1</a:t>
            </a:r>
            <a:endParaRPr lang="de-D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73987A-6CC6-7C8D-F51A-42B4AC7FA1E2}"/>
              </a:ext>
            </a:extLst>
          </p:cNvPr>
          <p:cNvCxnSpPr>
            <a:cxnSpLocks/>
          </p:cNvCxnSpPr>
          <p:nvPr/>
        </p:nvCxnSpPr>
        <p:spPr>
          <a:xfrm rot="16200000">
            <a:off x="1087020" y="1253512"/>
            <a:ext cx="0" cy="175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47BEB47-BB63-8D29-1326-0A7D7341CE5C}"/>
              </a:ext>
            </a:extLst>
          </p:cNvPr>
          <p:cNvSpPr txBox="1"/>
          <p:nvPr/>
        </p:nvSpPr>
        <p:spPr>
          <a:xfrm rot="16200000">
            <a:off x="187801" y="1170988"/>
            <a:ext cx="130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98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4" grpId="0" animBg="1"/>
      <p:bldP spid="23" grpId="0"/>
      <p:bldP spid="24" grpId="0" animBg="1"/>
      <p:bldP spid="25" grpId="0"/>
      <p:bldP spid="26" grpId="0"/>
      <p:bldP spid="17" grpId="0"/>
      <p:bldP spid="19" grpId="0"/>
      <p:bldP spid="27" grpId="0"/>
      <p:bldP spid="29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937" y="1199042"/>
            <a:ext cx="6998523" cy="1569660"/>
          </a:xfrm>
          <a:prstGeom prst="rect">
            <a:avLst/>
          </a:prstGeom>
          <a:noFill/>
          <a:ln w="38100">
            <a:solidFill>
              <a:srgbClr val="B90F2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Overarching project: </a:t>
            </a:r>
            <a:r>
              <a:rPr lang="en-US" sz="2400" dirty="0"/>
              <a:t>Probe WDM of aluminum with x-rays from laser-plasma </a:t>
            </a:r>
            <a:r>
              <a:rPr lang="en-US" sz="2400" dirty="0" err="1"/>
              <a:t>backlighters</a:t>
            </a:r>
            <a:r>
              <a:rPr lang="en-US" sz="2400" dirty="0"/>
              <a:t> using XAFS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Requirement: </a:t>
            </a:r>
            <a:r>
              <a:rPr lang="en-US" sz="2400" dirty="0"/>
              <a:t>Specialized spectrometers</a:t>
            </a:r>
          </a:p>
        </p:txBody>
      </p:sp>
      <p:sp>
        <p:nvSpPr>
          <p:cNvPr id="3" name="Freeform 24">
            <a:extLst>
              <a:ext uri="{FF2B5EF4-FFF2-40B4-BE49-F238E27FC236}">
                <a16:creationId xmlns:a16="http://schemas.microsoft.com/office/drawing/2014/main" id="{80D209DF-1624-92E3-4828-2AE1E12F0831}"/>
              </a:ext>
            </a:extLst>
          </p:cNvPr>
          <p:cNvSpPr/>
          <p:nvPr/>
        </p:nvSpPr>
        <p:spPr>
          <a:xfrm>
            <a:off x="6479043" y="4418018"/>
            <a:ext cx="158160" cy="330249"/>
          </a:xfrm>
          <a:custGeom>
            <a:avLst/>
            <a:gdLst>
              <a:gd name="connsiteX0" fmla="*/ 158160 w 158160"/>
              <a:gd name="connsiteY0" fmla="*/ 0 h 330249"/>
              <a:gd name="connsiteX1" fmla="*/ 158160 w 158160"/>
              <a:gd name="connsiteY1" fmla="*/ 330249 h 330249"/>
              <a:gd name="connsiteX2" fmla="*/ 0 w 158160"/>
              <a:gd name="connsiteY2" fmla="*/ 117674 h 330249"/>
              <a:gd name="connsiteX3" fmla="*/ 158160 w 158160"/>
              <a:gd name="connsiteY3" fmla="*/ 0 h 33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60" h="330249">
                <a:moveTo>
                  <a:pt x="158160" y="0"/>
                </a:moveTo>
                <a:lnTo>
                  <a:pt x="158160" y="330249"/>
                </a:lnTo>
                <a:lnTo>
                  <a:pt x="0" y="117674"/>
                </a:lnTo>
                <a:lnTo>
                  <a:pt x="15816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4D0803-1974-EEEA-789C-E343F92CF56A}"/>
              </a:ext>
            </a:extLst>
          </p:cNvPr>
          <p:cNvSpPr txBox="1"/>
          <p:nvPr/>
        </p:nvSpPr>
        <p:spPr>
          <a:xfrm>
            <a:off x="8650771" y="4357085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Sample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825AF5-4FA0-F83C-134C-EB1798429E37}"/>
              </a:ext>
            </a:extLst>
          </p:cNvPr>
          <p:cNvSpPr txBox="1"/>
          <p:nvPr/>
        </p:nvSpPr>
        <p:spPr>
          <a:xfrm>
            <a:off x="8371154" y="350496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Intense</a:t>
            </a:r>
            <a:r>
              <a:rPr lang="de-DE" sz="1400" dirty="0"/>
              <a:t> Laser</a:t>
            </a:r>
            <a:endParaRPr lang="en-US" sz="14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BFC2902-3AD7-AFD5-AB1C-7CCB44089B3E}"/>
              </a:ext>
            </a:extLst>
          </p:cNvPr>
          <p:cNvGrpSpPr/>
          <p:nvPr/>
        </p:nvGrpSpPr>
        <p:grpSpPr>
          <a:xfrm>
            <a:off x="6840384" y="2155381"/>
            <a:ext cx="3950018" cy="3864927"/>
            <a:chOff x="6840384" y="2155381"/>
            <a:chExt cx="3950018" cy="3864927"/>
          </a:xfrm>
        </p:grpSpPr>
        <p:sp>
          <p:nvSpPr>
            <p:cNvPr id="8" name="Down Arrow 12">
              <a:extLst>
                <a:ext uri="{FF2B5EF4-FFF2-40B4-BE49-F238E27FC236}">
                  <a16:creationId xmlns:a16="http://schemas.microsoft.com/office/drawing/2014/main" id="{C890C68C-BF9B-3F50-97BE-4A487AF3B816}"/>
                </a:ext>
              </a:extLst>
            </p:cNvPr>
            <p:cNvSpPr/>
            <p:nvPr/>
          </p:nvSpPr>
          <p:spPr>
            <a:xfrm rot="10800000">
              <a:off x="8474195" y="4943482"/>
              <a:ext cx="353152" cy="1076826"/>
            </a:xfrm>
            <a:prstGeom prst="downArrow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DDAE10-FCD8-9727-9F02-CE42344502F2}"/>
                </a:ext>
              </a:extLst>
            </p:cNvPr>
            <p:cNvSpPr txBox="1"/>
            <p:nvPr/>
          </p:nvSpPr>
          <p:spPr>
            <a:xfrm>
              <a:off x="8704064" y="5298546"/>
              <a:ext cx="990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/>
                <a:t>Heavy-</a:t>
              </a:r>
              <a:r>
                <a:rPr lang="de-DE" sz="1400" dirty="0" err="1"/>
                <a:t>ion</a:t>
              </a:r>
              <a:endParaRPr lang="de-DE" sz="1400" dirty="0"/>
            </a:p>
            <a:p>
              <a:pPr algn="ctr"/>
              <a:r>
                <a:rPr lang="de-DE" sz="1400" dirty="0"/>
                <a:t> Beam</a:t>
              </a:r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948C00-C5FB-8167-8699-9F0B51274B5E}"/>
                </a:ext>
              </a:extLst>
            </p:cNvPr>
            <p:cNvSpPr/>
            <p:nvPr/>
          </p:nvSpPr>
          <p:spPr>
            <a:xfrm>
              <a:off x="8597478" y="4436405"/>
              <a:ext cx="106586" cy="3910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EB423A-4C51-3EB1-AC26-54CEDD7C7DFC}"/>
                </a:ext>
              </a:extLst>
            </p:cNvPr>
            <p:cNvSpPr/>
            <p:nvPr/>
          </p:nvSpPr>
          <p:spPr>
            <a:xfrm>
              <a:off x="7288386" y="3337631"/>
              <a:ext cx="175123" cy="124603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7">
              <a:extLst>
                <a:ext uri="{FF2B5EF4-FFF2-40B4-BE49-F238E27FC236}">
                  <a16:creationId xmlns:a16="http://schemas.microsoft.com/office/drawing/2014/main" id="{8A066A9B-F61A-9E16-E8D0-11046D8CF35B}"/>
                </a:ext>
              </a:extLst>
            </p:cNvPr>
            <p:cNvSpPr/>
            <p:nvPr/>
          </p:nvSpPr>
          <p:spPr>
            <a:xfrm rot="10800000">
              <a:off x="7867741" y="3699547"/>
              <a:ext cx="2275123" cy="521565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84FB39-3A01-16D8-6278-0558A28C896D}"/>
                </a:ext>
              </a:extLst>
            </p:cNvPr>
            <p:cNvSpPr txBox="1"/>
            <p:nvPr/>
          </p:nvSpPr>
          <p:spPr>
            <a:xfrm>
              <a:off x="6840384" y="2768561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 err="1"/>
                <a:t>Backlighter</a:t>
              </a:r>
              <a:endParaRPr lang="de-DE" sz="1400" dirty="0"/>
            </a:p>
            <a:p>
              <a:pPr algn="ctr"/>
              <a:r>
                <a:rPr lang="de-DE" sz="1400" dirty="0"/>
                <a:t>Target</a:t>
              </a:r>
              <a:endParaRPr lang="en-US" sz="14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ED32541-3C2D-A923-B79C-F6852F352357}"/>
                </a:ext>
              </a:extLst>
            </p:cNvPr>
            <p:cNvSpPr/>
            <p:nvPr/>
          </p:nvSpPr>
          <p:spPr>
            <a:xfrm rot="1798967">
              <a:off x="9931231" y="5264617"/>
              <a:ext cx="859171" cy="5016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EE215D-F2F9-B3F9-6DA6-9916A503D5E6}"/>
                </a:ext>
              </a:extLst>
            </p:cNvPr>
            <p:cNvSpPr/>
            <p:nvPr/>
          </p:nvSpPr>
          <p:spPr>
            <a:xfrm rot="19801033" flipV="1">
              <a:off x="9878037" y="2155381"/>
              <a:ext cx="859171" cy="5016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C7FCBEC-2FA5-ECD6-399E-6F18D915E650}"/>
              </a:ext>
            </a:extLst>
          </p:cNvPr>
          <p:cNvSpPr txBox="1"/>
          <p:nvPr/>
        </p:nvSpPr>
        <p:spPr>
          <a:xfrm>
            <a:off x="10652303" y="5138186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Measuring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Device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538D9-1585-6FE4-0B45-359A1E26C709}"/>
              </a:ext>
            </a:extLst>
          </p:cNvPr>
          <p:cNvSpPr txBox="1"/>
          <p:nvPr/>
        </p:nvSpPr>
        <p:spPr>
          <a:xfrm>
            <a:off x="10532673" y="1839483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Measuring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/>
              <a:t>Device</a:t>
            </a:r>
            <a:endParaRPr 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34280A-9289-23FA-422A-E08440E3321E}"/>
              </a:ext>
            </a:extLst>
          </p:cNvPr>
          <p:cNvSpPr txBox="1"/>
          <p:nvPr/>
        </p:nvSpPr>
        <p:spPr>
          <a:xfrm>
            <a:off x="8375287" y="3493187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PHELIX</a:t>
            </a:r>
            <a:endParaRPr 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12539D-0CB5-0FC6-C95F-75D15AFD56AB}"/>
              </a:ext>
            </a:extLst>
          </p:cNvPr>
          <p:cNvSpPr txBox="1"/>
          <p:nvPr/>
        </p:nvSpPr>
        <p:spPr>
          <a:xfrm>
            <a:off x="8650771" y="4348002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Aluminium</a:t>
            </a:r>
          </a:p>
          <a:p>
            <a:pPr algn="ctr"/>
            <a:r>
              <a:rPr lang="de-DE" sz="1400" dirty="0"/>
              <a:t>Sample</a:t>
            </a:r>
            <a:endParaRPr 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3FB1BF-1FAF-F804-072A-4FAAFB8999DD}"/>
              </a:ext>
            </a:extLst>
          </p:cNvPr>
          <p:cNvSpPr txBox="1"/>
          <p:nvPr/>
        </p:nvSpPr>
        <p:spPr>
          <a:xfrm>
            <a:off x="10360816" y="5022008"/>
            <a:ext cx="173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X-</a:t>
            </a:r>
            <a:r>
              <a:rPr lang="de-DE" sz="1400" dirty="0" err="1"/>
              <a:t>ray</a:t>
            </a:r>
            <a:r>
              <a:rPr lang="de-DE" sz="1400" dirty="0"/>
              <a:t> </a:t>
            </a:r>
            <a:r>
              <a:rPr lang="de-DE" sz="1400" dirty="0" err="1"/>
              <a:t>Spectrometer</a:t>
            </a:r>
            <a:endParaRPr 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5DEACF-2A41-013D-4E28-3034D8E879AC}"/>
              </a:ext>
            </a:extLst>
          </p:cNvPr>
          <p:cNvSpPr txBox="1"/>
          <p:nvPr/>
        </p:nvSpPr>
        <p:spPr>
          <a:xfrm>
            <a:off x="9990075" y="1723086"/>
            <a:ext cx="173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X-</a:t>
            </a:r>
            <a:r>
              <a:rPr lang="de-DE" sz="1400" dirty="0" err="1"/>
              <a:t>ray</a:t>
            </a:r>
            <a:r>
              <a:rPr lang="de-DE" sz="1400" dirty="0"/>
              <a:t> </a:t>
            </a:r>
            <a:r>
              <a:rPr lang="de-DE" sz="1400" dirty="0" err="1"/>
              <a:t>Spectrometer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EA53AF-64A1-1002-6FB4-4AD3B39B4181}"/>
              </a:ext>
            </a:extLst>
          </p:cNvPr>
          <p:cNvSpPr txBox="1"/>
          <p:nvPr/>
        </p:nvSpPr>
        <p:spPr>
          <a:xfrm>
            <a:off x="159937" y="4092419"/>
            <a:ext cx="699852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Thesis goal: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Design and test x-ray spectrometers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C2F5A362-AEAF-C669-DE1A-556A2486F230}"/>
              </a:ext>
            </a:extLst>
          </p:cNvPr>
          <p:cNvSpPr/>
          <p:nvPr/>
        </p:nvSpPr>
        <p:spPr>
          <a:xfrm>
            <a:off x="3410974" y="2786810"/>
            <a:ext cx="496448" cy="1200431"/>
          </a:xfrm>
          <a:prstGeom prst="downArrow">
            <a:avLst/>
          </a:prstGeom>
          <a:solidFill>
            <a:srgbClr val="B90F22"/>
          </a:solidFill>
          <a:ln>
            <a:solidFill>
              <a:srgbClr val="B90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5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5" grpId="1"/>
      <p:bldP spid="23" grpId="0"/>
      <p:bldP spid="23" grpId="1"/>
      <p:bldP spid="40" grpId="0"/>
      <p:bldP spid="40" grpId="1"/>
      <p:bldP spid="41" grpId="0"/>
      <p:bldP spid="41" grpId="1"/>
      <p:bldP spid="54" grpId="0"/>
      <p:bldP spid="55" grpId="0"/>
      <p:bldP spid="56" grpId="0"/>
      <p:bldP spid="57" grpId="0"/>
      <p:bldP spid="60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66015" y="1238529"/>
                <a:ext cx="7437295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Purpose:</a:t>
                </a:r>
                <a:r>
                  <a:rPr lang="en-US" sz="2000" dirty="0"/>
                  <a:t> Measure intensity of photons depending on energy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Main parameters: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Spectral resolution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Energy range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Efficiency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Main design decisions: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Crystal material and form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Geometry</a:t>
                </a:r>
                <a:endParaRPr lang="en-US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Challenges: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Limited crystal choice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XANES: 1540 – 1620 eV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sz="2000" dirty="0"/>
                  <a:t> eV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EXAFS: 1540 – </a:t>
                </a:r>
                <a:r>
                  <a:rPr lang="de-DE" sz="2000" dirty="0"/>
                  <a:t>1800 eV </a:t>
                </a:r>
                <a:r>
                  <a:rPr lang="en-US" sz="20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2000" dirty="0"/>
                  <a:t> eV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Approach: </a:t>
                </a:r>
                <a:r>
                  <a:rPr lang="en-US" sz="2000" dirty="0"/>
                  <a:t>Test two schemes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Flat crystal </a:t>
                </a:r>
                <a:r>
                  <a:rPr lang="en-US" sz="2000" dirty="0">
                    <a:sym typeface="Wingdings" panose="05000000000000000000" pitchFamily="2" charset="2"/>
                  </a:rPr>
                  <a:t> simple and reliable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ym typeface="Wingdings" panose="05000000000000000000" pitchFamily="2" charset="2"/>
                  </a:rPr>
                  <a:t>Bent crystal  more complex but higher potential</a:t>
                </a:r>
                <a:endParaRPr lang="en-US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5" y="1238529"/>
                <a:ext cx="7437295" cy="4708981"/>
              </a:xfrm>
              <a:prstGeom prst="rect">
                <a:avLst/>
              </a:prstGeom>
              <a:blipFill>
                <a:blip r:embed="rId3"/>
                <a:stretch>
                  <a:fillRect l="-738" t="-517" b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19" y="367019"/>
            <a:ext cx="9497201" cy="642357"/>
          </a:xfrm>
        </p:spPr>
        <p:txBody>
          <a:bodyPr/>
          <a:lstStyle/>
          <a:p>
            <a:r>
              <a:rPr lang="en-US" sz="3400" dirty="0"/>
              <a:t>Fundamentals of X-Ray Spectrometers</a:t>
            </a:r>
            <a:endParaRPr lang="de-DE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Spectrometer</a:t>
            </a:r>
            <a:r>
              <a:rPr lang="de-DE" dirty="0"/>
              <a:t> Design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236359" y="1810520"/>
            <a:ext cx="7158534" cy="4244294"/>
            <a:chOff x="1348235" y="1205629"/>
            <a:chExt cx="9986088" cy="5426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271281" y="5820352"/>
                  <a:ext cx="401098" cy="3714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reekC" panose="00000400000000000000" pitchFamily="2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281" y="5820352"/>
                  <a:ext cx="401098" cy="3714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731249" y="5804335"/>
                  <a:ext cx="401098" cy="3714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</m:ctrlPr>
                          </m:sSubPr>
                          <m:e>
                            <m:r>
                              <a:rPr lang="de-DE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b="0" dirty="0">
                    <a:ea typeface="Cambria Math" panose="02040503050406030204" pitchFamily="18" charset="0"/>
                    <a:cs typeface="GreekC" panose="00000400000000000000" pitchFamily="2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249" y="5804335"/>
                  <a:ext cx="401098" cy="3714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5078796" y="6117367"/>
              <a:ext cx="2202226" cy="10395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/>
            <p:cNvSpPr/>
            <p:nvPr/>
          </p:nvSpPr>
          <p:spPr>
            <a:xfrm>
              <a:off x="2449404" y="2634272"/>
              <a:ext cx="110373" cy="1046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95247" y="1205629"/>
              <a:ext cx="105364" cy="27739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/>
            <p:cNvCxnSpPr>
              <a:cxnSpLocks/>
              <a:stCxn id="10" idx="5"/>
              <a:endCxn id="9" idx="0"/>
            </p:cNvCxnSpPr>
            <p:nvPr/>
          </p:nvCxnSpPr>
          <p:spPr>
            <a:xfrm>
              <a:off x="2543613" y="2723586"/>
              <a:ext cx="3636296" cy="3393781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0"/>
            </p:cNvCxnSpPr>
            <p:nvPr/>
          </p:nvCxnSpPr>
          <p:spPr>
            <a:xfrm flipV="1">
              <a:off x="6179910" y="2586292"/>
              <a:ext cx="3318562" cy="3531076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>
              <a:off x="5690014" y="5906257"/>
              <a:ext cx="502568" cy="456308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470047" y="5734839"/>
                  <a:ext cx="401098" cy="405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reekC" panose="00000400000000000000" pitchFamily="2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ea typeface="Cambria Math" panose="02040503050406030204" pitchFamily="18" charset="0"/>
                    <a:cs typeface="GreekC" panose="000004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047" y="5734839"/>
                  <a:ext cx="401098" cy="405176"/>
                </a:xfrm>
                <a:prstGeom prst="rect">
                  <a:avLst/>
                </a:prstGeom>
                <a:blipFill>
                  <a:blip r:embed="rId6"/>
                  <a:stretch>
                    <a:fillRect r="-16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5526918" y="6227276"/>
              <a:ext cx="1737930" cy="40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Crystal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48235" y="2707933"/>
              <a:ext cx="1737930" cy="82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X-</a:t>
              </a:r>
              <a:r>
                <a:rPr lang="de-DE" dirty="0" err="1"/>
                <a:t>ray</a:t>
              </a:r>
              <a:r>
                <a:rPr lang="de-DE" dirty="0"/>
                <a:t> Source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96393" y="3003646"/>
              <a:ext cx="1737930" cy="40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Detector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556636" y="2738908"/>
              <a:ext cx="2675912" cy="338545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232548" y="1223690"/>
              <a:ext cx="4265923" cy="4886688"/>
            </a:xfrm>
            <a:prstGeom prst="line">
              <a:avLst/>
            </a:prstGeom>
            <a:ln w="127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668267" y="5734839"/>
                  <a:ext cx="401098" cy="405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reekC" panose="00000400000000000000" pitchFamily="2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267" y="5734839"/>
                  <a:ext cx="401098" cy="4051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600610" y="1759139"/>
                  <a:ext cx="562003" cy="8264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i="1" dirty="0"/>
                </a:p>
                <a:p>
                  <a:endParaRPr lang="de-DE" i="1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0610" y="1759139"/>
                  <a:ext cx="562003" cy="8264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 flipV="1">
              <a:off x="9707842" y="1223690"/>
              <a:ext cx="0" cy="1410582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200316" y="6122042"/>
              <a:ext cx="1032233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/>
            <p:cNvSpPr/>
            <p:nvPr/>
          </p:nvSpPr>
          <p:spPr>
            <a:xfrm rot="15401872">
              <a:off x="4594810" y="5686100"/>
              <a:ext cx="752224" cy="715245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Arc 25"/>
            <p:cNvSpPr/>
            <p:nvPr/>
          </p:nvSpPr>
          <p:spPr>
            <a:xfrm rot="168741">
              <a:off x="5193744" y="5890660"/>
              <a:ext cx="490639" cy="467402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Arc 26"/>
            <p:cNvSpPr/>
            <p:nvPr/>
          </p:nvSpPr>
          <p:spPr>
            <a:xfrm rot="626879">
              <a:off x="6174904" y="5670338"/>
              <a:ext cx="734369" cy="732635"/>
            </a:xfrm>
            <a:prstGeom prst="arc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E835C-724B-BF0F-BEFB-6C74C63AE2C2}"/>
                  </a:ext>
                </a:extLst>
              </p:cNvPr>
              <p:cNvSpPr txBox="1"/>
              <p:nvPr/>
            </p:nvSpPr>
            <p:spPr>
              <a:xfrm>
                <a:off x="9806802" y="5344043"/>
                <a:ext cx="2234586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E835C-724B-BF0F-BEFB-6C74C63A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02" y="5344043"/>
                <a:ext cx="2234586" cy="369332"/>
              </a:xfrm>
              <a:prstGeom prst="rect">
                <a:avLst/>
              </a:prstGeom>
              <a:blipFill>
                <a:blip r:embed="rId9"/>
                <a:stretch>
                  <a:fillRect l="-1887" r="-3235" b="-307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38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3" grpId="0" animBg="1"/>
    </p:bldLst>
  </p:timing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2128</Words>
  <Application>Microsoft Office PowerPoint</Application>
  <PresentationFormat>Widescreen</PresentationFormat>
  <Paragraphs>636</Paragraphs>
  <Slides>32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Cambria Math</vt:lpstr>
      <vt:lpstr>Wingdings</vt:lpstr>
      <vt:lpstr>Template</vt:lpstr>
      <vt:lpstr>Office Theme</vt:lpstr>
      <vt:lpstr>Soft X-Ray Spectrometers for Absorption Spectroscopy of Aluminum in Laser Driven Backlighter Experiments</vt:lpstr>
      <vt:lpstr>PowerPoint Presentation</vt:lpstr>
      <vt:lpstr>Warm Dense Matter (WDM)</vt:lpstr>
      <vt:lpstr>Warm Dense Matter (WDM)</vt:lpstr>
      <vt:lpstr>Experimental Scheme</vt:lpstr>
      <vt:lpstr>X-Ray Absorption Fine-Structure (XAFS)</vt:lpstr>
      <vt:lpstr>XAFS Example for Aluminum</vt:lpstr>
      <vt:lpstr>Overview</vt:lpstr>
      <vt:lpstr>Fundamentals of X-Ray Spectrometers</vt:lpstr>
      <vt:lpstr>Flat-crystal Spectrometer</vt:lpstr>
      <vt:lpstr>Bent-crystal Spectrometer</vt:lpstr>
      <vt:lpstr>Comparison</vt:lpstr>
      <vt:lpstr>Fabrication</vt:lpstr>
      <vt:lpstr>Experimental Setup</vt:lpstr>
      <vt:lpstr>Data Processing</vt:lpstr>
      <vt:lpstr>Spectral Resolution</vt:lpstr>
      <vt:lpstr>Spectral Resolution</vt:lpstr>
      <vt:lpstr>Absorption Spectra</vt:lpstr>
      <vt:lpstr>Absorption Spectra</vt:lpstr>
      <vt:lpstr>Absorption Spectra</vt:lpstr>
      <vt:lpstr>Absorption Spectra</vt:lpstr>
      <vt:lpstr>Summary</vt:lpstr>
      <vt:lpstr>Outlook</vt:lpstr>
      <vt:lpstr>PowerPoint Presentation</vt:lpstr>
      <vt:lpstr>X-Ray Absorption Fine-Structure (XAFS)</vt:lpstr>
      <vt:lpstr>Considerations</vt:lpstr>
      <vt:lpstr>PowerPoint Presentation</vt:lpstr>
      <vt:lpstr>PowerPoint Presentation</vt:lpstr>
      <vt:lpstr>Components and Requirements</vt:lpstr>
      <vt:lpstr>DUCC</vt:lpstr>
      <vt:lpstr>FSSR</vt:lpstr>
      <vt:lpstr>Sample Size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2023-05-22T13:08:19Z</dcterms:created>
  <dcterms:modified xsi:type="dcterms:W3CDTF">2024-02-05T16:35:05Z</dcterms:modified>
</cp:coreProperties>
</file>